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9" r:id="rId4"/>
    <p:sldId id="260" r:id="rId5"/>
    <p:sldId id="261" r:id="rId6"/>
    <p:sldId id="326" r:id="rId7"/>
    <p:sldId id="268" r:id="rId8"/>
    <p:sldId id="328" r:id="rId9"/>
    <p:sldId id="329" r:id="rId10"/>
    <p:sldId id="272" r:id="rId11"/>
    <p:sldId id="330"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332" r:id="rId26"/>
    <p:sldId id="333" r:id="rId27"/>
    <p:sldId id="334" r:id="rId28"/>
    <p:sldId id="335" r:id="rId29"/>
    <p:sldId id="288" r:id="rId30"/>
    <p:sldId id="289" r:id="rId31"/>
    <p:sldId id="290" r:id="rId32"/>
    <p:sldId id="291" r:id="rId33"/>
    <p:sldId id="292" r:id="rId34"/>
    <p:sldId id="293" r:id="rId35"/>
    <p:sldId id="294" r:id="rId36"/>
    <p:sldId id="295" r:id="rId37"/>
    <p:sldId id="296" r:id="rId38"/>
    <p:sldId id="297"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287" r:id="rId67"/>
  </p:sldIdLst>
  <p:sldSz cx="9144000" cy="5143500" type="screen16x9"/>
  <p:notesSz cx="6858000" cy="9144000"/>
  <p:embeddedFontLst>
    <p:embeddedFont>
      <p:font typeface="Helvetica Neue" panose="02000603040000090004" pitchFamily="2" charset="-52"/>
      <p:regular r:id="rId69"/>
      <p:bold r:id="rId70"/>
      <p:italic r:id="rId71"/>
      <p:boldItalic r:id="rId72"/>
    </p:embeddedFont>
    <p:embeddedFont>
      <p:font typeface="Roboto" pitchFamily="2" charset="0"/>
      <p:regular r:id="rId73"/>
      <p:bold r:id="rId74"/>
      <p:italic r:id="rId75"/>
      <p:boldItalic r:id="rId76"/>
    </p:embeddedFont>
    <p:embeddedFont>
      <p:font typeface="Roboto Black" pitchFamily="2" charset="0"/>
      <p:regular r:id="rId77"/>
      <p:bold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386" autoAdjust="0"/>
  </p:normalViewPr>
  <p:slideViewPr>
    <p:cSldViewPr snapToGrid="0">
      <p:cViewPr>
        <p:scale>
          <a:sx n="150" d="100"/>
          <a:sy n="150" d="100"/>
        </p:scale>
        <p:origin x="1272" y="10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3eae60e6a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eae60e6a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8C41EDF-07E3-A175-EC58-E2170F44F9FC}"/>
            </a:ext>
          </a:extLst>
        </p:cNvPr>
        <p:cNvGrpSpPr/>
        <p:nvPr/>
      </p:nvGrpSpPr>
      <p:grpSpPr>
        <a:xfrm>
          <a:off x="0" y="0"/>
          <a:ext cx="0" cy="0"/>
          <a:chOff x="0" y="0"/>
          <a:chExt cx="0" cy="0"/>
        </a:xfrm>
      </p:grpSpPr>
      <p:sp>
        <p:nvSpPr>
          <p:cNvPr id="194" name="Google Shape;194;g33eae60e6a2_0_15:notes">
            <a:extLst>
              <a:ext uri="{FF2B5EF4-FFF2-40B4-BE49-F238E27FC236}">
                <a16:creationId xmlns:a16="http://schemas.microsoft.com/office/drawing/2014/main" id="{A798E6DB-DB6A-CBAF-1F45-9BC805F1E2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eae60e6a2_0_15:notes">
            <a:extLst>
              <a:ext uri="{FF2B5EF4-FFF2-40B4-BE49-F238E27FC236}">
                <a16:creationId xmlns:a16="http://schemas.microsoft.com/office/drawing/2014/main" id="{696101D9-8355-701A-C5CE-98027289A5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087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3eae60e6a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3eae60e6a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30853fff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330853fff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3eae60e6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3eae60e6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330853fff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330853fff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90000"/>
              </a:lnSpc>
              <a:spcBef>
                <a:spcPts val="800"/>
              </a:spcBef>
              <a:spcAft>
                <a:spcPts val="0"/>
              </a:spcAft>
              <a:buClr>
                <a:schemeClr val="dk1"/>
              </a:buClr>
              <a:buSzPts val="1400"/>
              <a:buChar char="•"/>
            </a:pPr>
            <a:r>
              <a:rPr lang="nl" sz="2100">
                <a:solidFill>
                  <a:schemeClr val="dk1"/>
                </a:solidFill>
                <a:latin typeface="Calibri"/>
                <a:ea typeface="Calibri"/>
                <a:cs typeface="Calibri"/>
                <a:sym typeface="Calibri"/>
              </a:rPr>
              <a:t>Tak van OSINT alleen op sociale media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330853fff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330853fff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30853fff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30853fff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330853ff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330853ff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30853fff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30853fff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3e758244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3e758244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330853fff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330853fff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330853fff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330853fff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30853fff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30853fff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330853fff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3f22c7e00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3f22c7e0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t>information from a russian telegram channel tracking events in kursk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91A8F9F0-18ED-54A9-0C23-7DC5EED38DBE}"/>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197B9AF0-87FD-A0F6-0215-EFA9AFF724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C97DB63D-020E-2A7A-7D37-A0AFCA62DF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97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143D6B88-C77D-ABF1-2D67-067A52AD86DA}"/>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038FA028-14F9-BB58-4D5B-B79A91F28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E3BF4169-B154-4820-8D38-B6235C402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520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155BCA56-EE7B-5156-3412-42FC4D7F2678}"/>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DD9065D6-3001-B583-11B9-0E7AFE664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0D02053C-6FB7-D336-F566-8C0AE5B86C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431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92E8533E-E596-6D72-DC80-235ECCDBD14D}"/>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2C8E6436-1F2C-97F1-39DA-925E92E62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EDE64F70-1EB9-3FB3-0C79-9C1491D10F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009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e8dfd22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3e8dfd22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3e758244c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3e758244c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3f22c7e00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3f22c7e00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3f22c7e00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3f22c7e00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3f22c7e00d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3f22c7e00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3f22c7e0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3f22c7e0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f22c7e00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f22c7e00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3e9ae118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3e9ae118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3f42822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3f42822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3f428229d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3f428229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f48a0a1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3f48a0a1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3f428229d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3f428229d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3eb226b11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3eb226b11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3f48a0a17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3f48a0a17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3f48a0a1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3f48a0a1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3f48a0a17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3f48a0a17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3f48a0a17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3f48a0a17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3f48a0a17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3f48a0a17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3f48a0a17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3f48a0a17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3f48a0a17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3f48a0a17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3f48a0a17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3f48a0a17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3f48a0a17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3f48a0a17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3f48a0a171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3f48a0a17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3e878dfb5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e878dfb5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3f48a0a17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3f48a0a17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3f48a0a17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3f48a0a1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3f48a0a17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3f48a0a17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3f48a0a17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3f48a0a17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3f48a0a17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3f48a0a17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3f48a0a171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3f48a0a17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3f48a0a171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3f48a0a17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3f48a0a171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3f48a0a17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3f48a0a17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3f48a0a17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3f48a0a171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3f48a0a171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BBCD884-3CE8-2BBD-464D-D76424FC5B94}"/>
            </a:ext>
          </a:extLst>
        </p:cNvPr>
        <p:cNvGrpSpPr/>
        <p:nvPr/>
      </p:nvGrpSpPr>
      <p:grpSpPr>
        <a:xfrm>
          <a:off x="0" y="0"/>
          <a:ext cx="0" cy="0"/>
          <a:chOff x="0" y="0"/>
          <a:chExt cx="0" cy="0"/>
        </a:xfrm>
      </p:grpSpPr>
      <p:sp>
        <p:nvSpPr>
          <p:cNvPr id="115" name="Google Shape;115;g33e878dfb5b_0_29:notes">
            <a:extLst>
              <a:ext uri="{FF2B5EF4-FFF2-40B4-BE49-F238E27FC236}">
                <a16:creationId xmlns:a16="http://schemas.microsoft.com/office/drawing/2014/main" id="{897C7619-D506-55D0-9FCD-2EA12E3139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e878dfb5b_0_29:notes">
            <a:extLst>
              <a:ext uri="{FF2B5EF4-FFF2-40B4-BE49-F238E27FC236}">
                <a16:creationId xmlns:a16="http://schemas.microsoft.com/office/drawing/2014/main" id="{F974B1A4-C8D4-8715-A97C-ABB689E7EE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522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3c94938e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3c94938e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3c94938e8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3c94938e8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3c94938e8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3c94938e8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3c94938e8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3c94938e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3c94938e8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3c94938e8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3ce3117a4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3ce3117a4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e878dfb5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3e878dfb5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3ce3117a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3ce3117a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3C4F0B25-9CF6-9F92-3B7E-4152E7838967}"/>
            </a:ext>
          </a:extLst>
        </p:cNvPr>
        <p:cNvGrpSpPr/>
        <p:nvPr/>
      </p:nvGrpSpPr>
      <p:grpSpPr>
        <a:xfrm>
          <a:off x="0" y="0"/>
          <a:ext cx="0" cy="0"/>
          <a:chOff x="0" y="0"/>
          <a:chExt cx="0" cy="0"/>
        </a:xfrm>
      </p:grpSpPr>
      <p:sp>
        <p:nvSpPr>
          <p:cNvPr id="172" name="Google Shape;172;g33c94938e8f_0_23:notes">
            <a:extLst>
              <a:ext uri="{FF2B5EF4-FFF2-40B4-BE49-F238E27FC236}">
                <a16:creationId xmlns:a16="http://schemas.microsoft.com/office/drawing/2014/main" id="{D6EC7C05-3F2A-97CA-D4C7-A8A1ED8A3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3c94938e8f_0_23:notes">
            <a:extLst>
              <a:ext uri="{FF2B5EF4-FFF2-40B4-BE49-F238E27FC236}">
                <a16:creationId xmlns:a16="http://schemas.microsoft.com/office/drawing/2014/main" id="{96A8BE4C-DE01-F89B-1CC8-EC942D9A2D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921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A8EED4-D73A-D7D9-3DEC-BCE8ED1B4131}"/>
            </a:ext>
          </a:extLst>
        </p:cNvPr>
        <p:cNvGrpSpPr/>
        <p:nvPr/>
      </p:nvGrpSpPr>
      <p:grpSpPr>
        <a:xfrm>
          <a:off x="0" y="0"/>
          <a:ext cx="0" cy="0"/>
          <a:chOff x="0" y="0"/>
          <a:chExt cx="0" cy="0"/>
        </a:xfrm>
      </p:grpSpPr>
      <p:sp>
        <p:nvSpPr>
          <p:cNvPr id="172" name="Google Shape;172;g33c94938e8f_0_23:notes">
            <a:extLst>
              <a:ext uri="{FF2B5EF4-FFF2-40B4-BE49-F238E27FC236}">
                <a16:creationId xmlns:a16="http://schemas.microsoft.com/office/drawing/2014/main" id="{42D83F22-2868-1ADD-7601-A610D0583E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3c94938e8f_0_23:notes">
            <a:extLst>
              <a:ext uri="{FF2B5EF4-FFF2-40B4-BE49-F238E27FC236}">
                <a16:creationId xmlns:a16="http://schemas.microsoft.com/office/drawing/2014/main" id="{557F4F5E-C540-0768-4A46-6150ED2848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04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Google Shape;26;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Google Shape;27;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Google Shape;28;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Google Shape;32;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Google Shape;34;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Google Shape;35;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Google Shape;57;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Google Shape;58;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0"/>
          <p:cNvSpPr>
            <a:spLocks noGrp="1"/>
          </p:cNvSpPr>
          <p:nvPr>
            <p:ph type="pic" idx="2"/>
          </p:nvPr>
        </p:nvSpPr>
        <p:spPr>
          <a:xfrm>
            <a:off x="3887391" y="740569"/>
            <a:ext cx="4629300" cy="3655200"/>
          </a:xfrm>
          <a:prstGeom prst="rect">
            <a:avLst/>
          </a:prstGeom>
          <a:noFill/>
          <a:ln>
            <a:noFill/>
          </a:ln>
        </p:spPr>
      </p:sp>
      <p:sp>
        <p:nvSpPr>
          <p:cNvPr id="64" name="Google Shape;64;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Google Shape;65;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journals.sagepub.com/doi/full/10.1177/19401612241271230" TargetMode="External"/><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mc.ncbi.nlm.nih.gov/articles/PMC9883130/#Sec8"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4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hyperlink" Target="https://nl.wikipedia.org/wiki/Communicati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43.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google.nl/maps/@51.4411281,5.4748897,3a,75y,24.52h,81.67t/data=!3m7!1e1!3m5!1se6s4ByG9fwGU9zM1mfL4NA!2e0!6shttps:%2F%2Fstreetviewpixels-pa.googleapis.com%2Fv1%2Fthumbnail%3Fcb_client%3Dmaps_sv.tactile%26w%3D900%26h%3D600%26pitch%3D8.332709601577946%26panoid%3De6s4ByG9fwGU9zM1mfL4NA%26yaw%3D24.52052888960318!7i16384!8i8192?entry=ttu&amp;g_ep=EgoyMDI1MDMwOC4wIKXMDSoASAFQAw%3D%3D"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pecials.app.nos.nl/branden-los-angeles/"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nl" b="1" dirty="0">
                <a:latin typeface="Roboto"/>
                <a:ea typeface="Roboto"/>
                <a:cs typeface="Roboto"/>
                <a:sym typeface="Roboto"/>
              </a:rPr>
              <a:t>OSINT</a:t>
            </a:r>
            <a:endParaRPr b="1" dirty="0">
              <a:latin typeface="Roboto"/>
              <a:ea typeface="Roboto"/>
              <a:cs typeface="Roboto"/>
              <a:sym typeface="Roboto"/>
            </a:endParaRPr>
          </a:p>
        </p:txBody>
      </p:sp>
      <p:sp>
        <p:nvSpPr>
          <p:cNvPr id="85" name="Google Shape;85;p13"/>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nl" dirty="0">
                <a:latin typeface="Roboto" pitchFamily="2" charset="0"/>
                <a:ea typeface="Roboto" pitchFamily="2" charset="0"/>
              </a:rPr>
              <a:t>Jort, Jeroen, Sara, Guus &amp; Renate</a:t>
            </a:r>
            <a:endParaRPr dirty="0">
              <a:latin typeface="Roboto" pitchFamily="2" charset="0"/>
              <a:ea typeface="Roboto"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6" name="Picture 5">
            <a:extLst>
              <a:ext uri="{FF2B5EF4-FFF2-40B4-BE49-F238E27FC236}">
                <a16:creationId xmlns:a16="http://schemas.microsoft.com/office/drawing/2014/main" id="{289F440F-F216-CD3F-FFCF-AAD3EB5BE8CB}"/>
              </a:ext>
            </a:extLst>
          </p:cNvPr>
          <p:cNvPicPr>
            <a:picLocks noChangeAspect="1"/>
          </p:cNvPicPr>
          <p:nvPr/>
        </p:nvPicPr>
        <p:blipFill>
          <a:blip r:embed="rId3"/>
          <a:stretch>
            <a:fillRect/>
          </a:stretch>
        </p:blipFill>
        <p:spPr>
          <a:xfrm>
            <a:off x="668956" y="1169577"/>
            <a:ext cx="6723687" cy="3714087"/>
          </a:xfrm>
          <a:prstGeom prst="rect">
            <a:avLst/>
          </a:prstGeom>
        </p:spPr>
      </p:pic>
      <p:sp>
        <p:nvSpPr>
          <p:cNvPr id="2" name="Google Shape;84;p13">
            <a:extLst>
              <a:ext uri="{FF2B5EF4-FFF2-40B4-BE49-F238E27FC236}">
                <a16:creationId xmlns:a16="http://schemas.microsoft.com/office/drawing/2014/main" id="{37E66F68-F180-E350-064F-2F518862C81A}"/>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OSINT-tool: gemeenschap</a:t>
            </a:r>
            <a:endParaRPr lang="en-US" b="1" dirty="0">
              <a:latin typeface="Roboto" pitchFamily="2" charset="0"/>
              <a:ea typeface="Roboto" pitchFamily="2" charset="0"/>
              <a:cs typeface="Roboto"/>
              <a:sym typeface="Roboto"/>
            </a:endParaRPr>
          </a:p>
        </p:txBody>
      </p:sp>
      <p:sp>
        <p:nvSpPr>
          <p:cNvPr id="7" name="TextBox 6">
            <a:extLst>
              <a:ext uri="{FF2B5EF4-FFF2-40B4-BE49-F238E27FC236}">
                <a16:creationId xmlns:a16="http://schemas.microsoft.com/office/drawing/2014/main" id="{4AAF9933-DAAF-E5F6-B600-B41B22FEC2BF}"/>
              </a:ext>
            </a:extLst>
          </p:cNvPr>
          <p:cNvSpPr txBox="1"/>
          <p:nvPr/>
        </p:nvSpPr>
        <p:spPr>
          <a:xfrm>
            <a:off x="7460019" y="1207971"/>
            <a:ext cx="1510725" cy="1061829"/>
          </a:xfrm>
          <a:prstGeom prst="rect">
            <a:avLst/>
          </a:prstGeom>
          <a:noFill/>
        </p:spPr>
        <p:txBody>
          <a:bodyPr wrap="square" rtlCol="0">
            <a:spAutoFit/>
          </a:bodyPr>
          <a:lstStyle/>
          <a:p>
            <a:r>
              <a:rPr lang="nl-NL" sz="900" b="1" dirty="0">
                <a:latin typeface="Roboto" pitchFamily="2" charset="0"/>
                <a:ea typeface="Roboto" pitchFamily="2" charset="0"/>
              </a:rPr>
              <a:t>“OSINT-</a:t>
            </a:r>
            <a:r>
              <a:rPr lang="nl-NL" sz="900" b="1" dirty="0" err="1">
                <a:latin typeface="Roboto" pitchFamily="2" charset="0"/>
                <a:ea typeface="Roboto" pitchFamily="2" charset="0"/>
              </a:rPr>
              <a:t>communities</a:t>
            </a:r>
            <a:r>
              <a:rPr lang="nl-NL" sz="900" b="1" dirty="0">
                <a:latin typeface="Roboto" pitchFamily="2" charset="0"/>
                <a:ea typeface="Roboto" pitchFamily="2" charset="0"/>
              </a:rPr>
              <a:t>” spelen grote rol</a:t>
            </a:r>
          </a:p>
          <a:p>
            <a:endParaRPr lang="nl-NL" sz="900" b="1" dirty="0">
              <a:latin typeface="Roboto" pitchFamily="2" charset="0"/>
              <a:ea typeface="Roboto" pitchFamily="2" charset="0"/>
            </a:endParaRPr>
          </a:p>
          <a:p>
            <a:r>
              <a:rPr lang="nl-NL" sz="900" b="1" dirty="0">
                <a:latin typeface="Roboto" pitchFamily="2" charset="0"/>
                <a:ea typeface="Roboto" pitchFamily="2" charset="0"/>
              </a:rPr>
              <a:t>Kracht van OSINT:</a:t>
            </a:r>
          </a:p>
          <a:p>
            <a:r>
              <a:rPr lang="nl-NL" sz="900" b="1" dirty="0">
                <a:latin typeface="Roboto" pitchFamily="2" charset="0"/>
                <a:ea typeface="Roboto" pitchFamily="2" charset="0"/>
              </a:rPr>
              <a:t> Iedereen heeft zijn eigen expertise</a:t>
            </a:r>
          </a:p>
          <a:p>
            <a:endParaRPr lang="en-NL" sz="900" dirty="0">
              <a:latin typeface="Roboto" pitchFamily="2" charset="0"/>
              <a:ea typeface="Roboto"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AA358D58-C641-6EE0-CAFF-F3292A9D397F}"/>
            </a:ext>
          </a:extLst>
        </p:cNvPr>
        <p:cNvGrpSpPr/>
        <p:nvPr/>
      </p:nvGrpSpPr>
      <p:grpSpPr>
        <a:xfrm>
          <a:off x="0" y="0"/>
          <a:ext cx="0" cy="0"/>
          <a:chOff x="0" y="0"/>
          <a:chExt cx="0" cy="0"/>
        </a:xfrm>
      </p:grpSpPr>
      <p:sp>
        <p:nvSpPr>
          <p:cNvPr id="2" name="Google Shape;84;p13">
            <a:extLst>
              <a:ext uri="{FF2B5EF4-FFF2-40B4-BE49-F238E27FC236}">
                <a16:creationId xmlns:a16="http://schemas.microsoft.com/office/drawing/2014/main" id="{3065BD5E-DCB5-78B9-7245-4983E566AB4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OSINT-tool: gemeenschap</a:t>
            </a:r>
            <a:endParaRPr lang="en-US" b="1" dirty="0">
              <a:latin typeface="Roboto" pitchFamily="2" charset="0"/>
              <a:ea typeface="Roboto" pitchFamily="2" charset="0"/>
              <a:cs typeface="Roboto"/>
              <a:sym typeface="Roboto"/>
            </a:endParaRPr>
          </a:p>
        </p:txBody>
      </p:sp>
      <p:sp>
        <p:nvSpPr>
          <p:cNvPr id="3" name="Google Shape;204;p30">
            <a:extLst>
              <a:ext uri="{FF2B5EF4-FFF2-40B4-BE49-F238E27FC236}">
                <a16:creationId xmlns:a16="http://schemas.microsoft.com/office/drawing/2014/main" id="{C657A55A-F587-7F40-EF15-55CD9599E7DA}"/>
              </a:ext>
            </a:extLst>
          </p:cNvPr>
          <p:cNvSpPr txBox="1">
            <a:spLocks noGrp="1"/>
          </p:cNvSpPr>
          <p:nvPr>
            <p:ph type="body" idx="1"/>
          </p:nvPr>
        </p:nvSpPr>
        <p:spPr>
          <a:xfrm>
            <a:off x="628650" y="1369225"/>
            <a:ext cx="4318735" cy="3727800"/>
          </a:xfrm>
          <a:prstGeom prst="rect">
            <a:avLst/>
          </a:prstGeom>
        </p:spPr>
        <p:txBody>
          <a:bodyPr spcFirstLastPara="1" wrap="square" lIns="68575" tIns="34275" rIns="68575" bIns="34275" anchor="t" anchorCtr="0">
            <a:normAutofit/>
          </a:bodyPr>
          <a:lstStyle/>
          <a:p>
            <a:pPr marL="139700" lvl="0" indent="0" algn="l" rtl="0">
              <a:lnSpc>
                <a:spcPct val="100000"/>
              </a:lnSpc>
              <a:spcBef>
                <a:spcPts val="800"/>
              </a:spcBef>
              <a:spcAft>
                <a:spcPts val="0"/>
              </a:spcAft>
              <a:buSzPts val="1400"/>
              <a:buNone/>
            </a:pPr>
            <a:r>
              <a:rPr lang="nl" sz="1400" b="1" dirty="0">
                <a:latin typeface="Roboto" pitchFamily="2" charset="0"/>
                <a:ea typeface="Roboto" pitchFamily="2" charset="0"/>
              </a:rPr>
              <a:t>Eigenschappen (Belgith et al., 2022)</a:t>
            </a:r>
            <a:endParaRPr sz="140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Cultuur van transparantie</a:t>
            </a:r>
            <a:endParaRPr sz="1100" dirty="0">
              <a:latin typeface="Roboto" pitchFamily="2" charset="0"/>
              <a:ea typeface="Roboto" pitchFamily="2" charset="0"/>
            </a:endParaRPr>
          </a:p>
          <a:p>
            <a:pPr marL="1054100" lvl="2" indent="0" algn="l" rtl="0">
              <a:lnSpc>
                <a:spcPct val="100000"/>
              </a:lnSpc>
              <a:spcBef>
                <a:spcPts val="0"/>
              </a:spcBef>
              <a:spcAft>
                <a:spcPts val="0"/>
              </a:spcAft>
              <a:buSzPts val="1400"/>
              <a:buNone/>
            </a:pPr>
            <a:r>
              <a:rPr lang="nl" sz="1050" b="1" dirty="0">
                <a:latin typeface="Roboto" pitchFamily="2" charset="0"/>
                <a:ea typeface="Roboto" pitchFamily="2" charset="0"/>
              </a:rPr>
              <a:t>Transparantie van methoden en bronnen is belangrijk</a:t>
            </a:r>
          </a:p>
          <a:p>
            <a:pPr marL="1054100" lvl="2" indent="0" algn="l" rtl="0">
              <a:lnSpc>
                <a:spcPct val="100000"/>
              </a:lnSpc>
              <a:spcBef>
                <a:spcPts val="0"/>
              </a:spcBef>
              <a:spcAft>
                <a:spcPts val="0"/>
              </a:spcAft>
              <a:buSzPts val="1400"/>
              <a:buNone/>
            </a:pPr>
            <a:endParaRPr sz="105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Antagonistische houding</a:t>
            </a:r>
            <a:endParaRPr sz="1100" dirty="0">
              <a:latin typeface="Roboto" pitchFamily="2" charset="0"/>
              <a:ea typeface="Roboto" pitchFamily="2" charset="0"/>
            </a:endParaRPr>
          </a:p>
          <a:p>
            <a:pPr marL="1054100" lvl="2" indent="0" algn="l" rtl="0">
              <a:lnSpc>
                <a:spcPct val="100000"/>
              </a:lnSpc>
              <a:spcBef>
                <a:spcPts val="0"/>
              </a:spcBef>
              <a:spcAft>
                <a:spcPts val="0"/>
              </a:spcAft>
              <a:buSzPts val="1400"/>
              <a:buNone/>
            </a:pPr>
            <a:r>
              <a:rPr lang="nl" sz="1050" b="1" dirty="0">
                <a:latin typeface="Roboto" pitchFamily="2" charset="0"/>
                <a:ea typeface="Roboto" pitchFamily="2" charset="0"/>
              </a:rPr>
              <a:t>De snelste en beste willen zijn</a:t>
            </a:r>
          </a:p>
          <a:p>
            <a:pPr marL="1054100" lvl="2" indent="0" algn="l" rtl="0">
              <a:lnSpc>
                <a:spcPct val="100000"/>
              </a:lnSpc>
              <a:spcBef>
                <a:spcPts val="0"/>
              </a:spcBef>
              <a:spcAft>
                <a:spcPts val="0"/>
              </a:spcAft>
              <a:buSzPts val="1400"/>
              <a:buNone/>
            </a:pPr>
            <a:endParaRPr sz="105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Samenwerking tussen individuen</a:t>
            </a:r>
            <a:endParaRPr sz="1100" dirty="0">
              <a:latin typeface="Roboto" pitchFamily="2" charset="0"/>
              <a:ea typeface="Roboto" pitchFamily="2" charset="0"/>
            </a:endParaRPr>
          </a:p>
          <a:p>
            <a:pPr marL="1054100" lvl="2" indent="0" algn="l" rtl="0">
              <a:lnSpc>
                <a:spcPct val="100000"/>
              </a:lnSpc>
              <a:spcBef>
                <a:spcPts val="0"/>
              </a:spcBef>
              <a:spcAft>
                <a:spcPts val="0"/>
              </a:spcAft>
              <a:buSzPts val="1400"/>
              <a:buNone/>
            </a:pPr>
            <a:r>
              <a:rPr lang="nl" sz="1050" b="1" dirty="0">
                <a:latin typeface="Roboto" pitchFamily="2" charset="0"/>
                <a:ea typeface="Roboto" pitchFamily="2" charset="0"/>
              </a:rPr>
              <a:t>Ieder hun eigen motivatie, achtergrond en kennis</a:t>
            </a:r>
            <a:endParaRPr sz="1050" b="1" dirty="0">
              <a:latin typeface="Roboto" pitchFamily="2" charset="0"/>
              <a:ea typeface="Roboto" pitchFamily="2" charset="0"/>
            </a:endParaRPr>
          </a:p>
          <a:p>
            <a:pPr marL="139700" lvl="0" indent="0" algn="l" rtl="0">
              <a:lnSpc>
                <a:spcPct val="100000"/>
              </a:lnSpc>
              <a:spcBef>
                <a:spcPts val="0"/>
              </a:spcBef>
              <a:spcAft>
                <a:spcPts val="0"/>
              </a:spcAft>
              <a:buSzPts val="1400"/>
              <a:buNone/>
            </a:pPr>
            <a:endParaRPr lang="nl" sz="1400" dirty="0">
              <a:latin typeface="Roboto" pitchFamily="2" charset="0"/>
              <a:ea typeface="Roboto" pitchFamily="2" charset="0"/>
            </a:endParaRPr>
          </a:p>
          <a:p>
            <a:pPr marL="139700" lvl="0" indent="0" algn="l" rtl="0">
              <a:lnSpc>
                <a:spcPct val="100000"/>
              </a:lnSpc>
              <a:spcBef>
                <a:spcPts val="0"/>
              </a:spcBef>
              <a:spcAft>
                <a:spcPts val="0"/>
              </a:spcAft>
              <a:buSzPts val="1400"/>
              <a:buNone/>
            </a:pPr>
            <a:r>
              <a:rPr lang="nl" sz="1400" b="1" dirty="0">
                <a:latin typeface="Roboto" pitchFamily="2" charset="0"/>
                <a:ea typeface="Roboto" pitchFamily="2" charset="0"/>
              </a:rPr>
              <a:t>“Social OSINT” </a:t>
            </a:r>
            <a:endParaRPr sz="140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OSINT-tactieken die gebruikmaken van sociale interactie</a:t>
            </a:r>
            <a:endParaRPr sz="1100"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Competitie en collaboratie</a:t>
            </a:r>
            <a:endParaRPr sz="1100"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Deze kunnen gebruikt worden om succesvollere OSINT-gemeenschappen te bouwen</a:t>
            </a:r>
            <a:endParaRPr sz="1100" dirty="0">
              <a:latin typeface="Roboto" pitchFamily="2" charset="0"/>
              <a:ea typeface="Roboto" pitchFamily="2" charset="0"/>
            </a:endParaRPr>
          </a:p>
        </p:txBody>
      </p:sp>
    </p:spTree>
    <p:extLst>
      <p:ext uri="{BB962C8B-B14F-4D97-AF65-F5344CB8AC3E}">
        <p14:creationId xmlns:p14="http://schemas.microsoft.com/office/powerpoint/2010/main" val="682155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194" name="Rectangle: Rounded Corners 193">
            <a:extLst>
              <a:ext uri="{FF2B5EF4-FFF2-40B4-BE49-F238E27FC236}">
                <a16:creationId xmlns:a16="http://schemas.microsoft.com/office/drawing/2014/main" id="{C7DAA855-92AC-746F-36A2-F4E80205BBFD}"/>
              </a:ext>
            </a:extLst>
          </p:cNvPr>
          <p:cNvSpPr/>
          <p:nvPr/>
        </p:nvSpPr>
        <p:spPr>
          <a:xfrm>
            <a:off x="7210979" y="3939919"/>
            <a:ext cx="549880"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Rounded Corners 32">
            <a:extLst>
              <a:ext uri="{FF2B5EF4-FFF2-40B4-BE49-F238E27FC236}">
                <a16:creationId xmlns:a16="http://schemas.microsoft.com/office/drawing/2014/main" id="{9EA1D49A-C522-4684-00BC-7A3BF676DD67}"/>
              </a:ext>
            </a:extLst>
          </p:cNvPr>
          <p:cNvSpPr/>
          <p:nvPr/>
        </p:nvSpPr>
        <p:spPr>
          <a:xfrm>
            <a:off x="5628279" y="1797985"/>
            <a:ext cx="1123843" cy="213887"/>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2" name="Google Shape;212;p31"/>
          <p:cNvSpPr txBox="1"/>
          <p:nvPr/>
        </p:nvSpPr>
        <p:spPr>
          <a:xfrm>
            <a:off x="2700000" y="4612500"/>
            <a:ext cx="6444000" cy="531000"/>
          </a:xfrm>
          <a:prstGeom prst="rect">
            <a:avLst/>
          </a:prstGeom>
          <a:noFill/>
          <a:ln>
            <a:noFill/>
          </a:ln>
        </p:spPr>
        <p:txBody>
          <a:bodyPr spcFirstLastPara="1" wrap="square" lIns="91425" tIns="91425" rIns="91425" bIns="91425" anchor="t" anchorCtr="0">
            <a:spAutoFit/>
          </a:bodyPr>
          <a:lstStyle/>
          <a:p>
            <a:pPr marL="0" lvl="0" indent="-457200" algn="r" rtl="0">
              <a:lnSpc>
                <a:spcPct val="200000"/>
              </a:lnSpc>
              <a:spcBef>
                <a:spcPts val="0"/>
              </a:spcBef>
              <a:spcAft>
                <a:spcPts val="0"/>
              </a:spcAft>
              <a:buNone/>
            </a:pPr>
            <a:r>
              <a:rPr lang="nl" sz="750">
                <a:solidFill>
                  <a:schemeClr val="accent3"/>
                </a:solidFill>
                <a:highlight>
                  <a:srgbClr val="FFFFFF"/>
                </a:highlight>
                <a:latin typeface="Helvetica Neue"/>
                <a:ea typeface="Helvetica Neue"/>
                <a:cs typeface="Helvetica Neue"/>
                <a:sym typeface="Helvetica Neue"/>
              </a:rPr>
              <a:t>Charlton, T., Mayer, A., &amp; Ohme, J. (2024). A Common Effort: New Divisions of Labor Between Journalism and OSINT Communities on Digital Platforms. The International Journal Of Press/Politics. https://doi.org/10.1177/19401612241271230</a:t>
            </a:r>
            <a:endParaRPr sz="750">
              <a:solidFill>
                <a:schemeClr val="accent3"/>
              </a:solidFill>
              <a:highlight>
                <a:srgbClr val="FFFFFF"/>
              </a:highlight>
              <a:latin typeface="Helvetica Neue"/>
              <a:ea typeface="Helvetica Neue"/>
              <a:cs typeface="Helvetica Neue"/>
              <a:sym typeface="Helvetica Neue"/>
            </a:endParaRPr>
          </a:p>
        </p:txBody>
      </p:sp>
      <p:sp>
        <p:nvSpPr>
          <p:cNvPr id="2" name="Google Shape;84;p13">
            <a:extLst>
              <a:ext uri="{FF2B5EF4-FFF2-40B4-BE49-F238E27FC236}">
                <a16:creationId xmlns:a16="http://schemas.microsoft.com/office/drawing/2014/main" id="{6808A766-5BDD-5F47-EB2D-11BFF7B08D46}"/>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7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Samenwerking met journalisten</a:t>
            </a:r>
            <a:endParaRPr lang="en-US" b="1" dirty="0">
              <a:latin typeface="Roboto" pitchFamily="2" charset="0"/>
              <a:ea typeface="Roboto" pitchFamily="2" charset="0"/>
              <a:cs typeface="Roboto"/>
              <a:sym typeface="Roboto"/>
            </a:endParaRPr>
          </a:p>
        </p:txBody>
      </p:sp>
      <p:sp>
        <p:nvSpPr>
          <p:cNvPr id="4" name="Rectangle: Rounded Corners 3">
            <a:extLst>
              <a:ext uri="{FF2B5EF4-FFF2-40B4-BE49-F238E27FC236}">
                <a16:creationId xmlns:a16="http://schemas.microsoft.com/office/drawing/2014/main" id="{0FA67E56-D29F-671C-54C3-C3DA34221D70}"/>
              </a:ext>
            </a:extLst>
          </p:cNvPr>
          <p:cNvSpPr/>
          <p:nvPr/>
        </p:nvSpPr>
        <p:spPr>
          <a:xfrm>
            <a:off x="3140788" y="3143490"/>
            <a:ext cx="502374"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Rounded Corners 4">
            <a:extLst>
              <a:ext uri="{FF2B5EF4-FFF2-40B4-BE49-F238E27FC236}">
                <a16:creationId xmlns:a16="http://schemas.microsoft.com/office/drawing/2014/main" id="{8053AC95-040F-5C55-F4AF-5A3EF8486AC2}"/>
              </a:ext>
            </a:extLst>
          </p:cNvPr>
          <p:cNvSpPr/>
          <p:nvPr/>
        </p:nvSpPr>
        <p:spPr>
          <a:xfrm>
            <a:off x="5628279" y="1672278"/>
            <a:ext cx="2625611" cy="213887"/>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Rounded Corners 5">
            <a:extLst>
              <a:ext uri="{FF2B5EF4-FFF2-40B4-BE49-F238E27FC236}">
                <a16:creationId xmlns:a16="http://schemas.microsoft.com/office/drawing/2014/main" id="{59DEA978-B589-962B-C0E2-222121A45CFF}"/>
              </a:ext>
            </a:extLst>
          </p:cNvPr>
          <p:cNvSpPr/>
          <p:nvPr/>
        </p:nvSpPr>
        <p:spPr>
          <a:xfrm>
            <a:off x="925142" y="3544851"/>
            <a:ext cx="79296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1BDBD134-84E6-8505-4C97-117C30399FFF}"/>
              </a:ext>
            </a:extLst>
          </p:cNvPr>
          <p:cNvSpPr/>
          <p:nvPr/>
        </p:nvSpPr>
        <p:spPr>
          <a:xfrm>
            <a:off x="928572" y="3195393"/>
            <a:ext cx="844800"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5126810C-6328-7768-F33D-36D6AC491048}"/>
              </a:ext>
            </a:extLst>
          </p:cNvPr>
          <p:cNvSpPr/>
          <p:nvPr/>
        </p:nvSpPr>
        <p:spPr>
          <a:xfrm>
            <a:off x="928572" y="2850895"/>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F60EAF1F-2EBA-B1B4-82A4-1395549C80C7}"/>
              </a:ext>
            </a:extLst>
          </p:cNvPr>
          <p:cNvSpPr/>
          <p:nvPr/>
        </p:nvSpPr>
        <p:spPr>
          <a:xfrm>
            <a:off x="6673720" y="1836710"/>
            <a:ext cx="872486" cy="21388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Google Shape;104;p16">
            <a:extLst>
              <a:ext uri="{FF2B5EF4-FFF2-40B4-BE49-F238E27FC236}">
                <a16:creationId xmlns:a16="http://schemas.microsoft.com/office/drawing/2014/main" id="{AAC82E10-0FD6-7ABB-EF07-125926D99B31}"/>
              </a:ext>
            </a:extLst>
          </p:cNvPr>
          <p:cNvSpPr txBox="1">
            <a:spLocks/>
          </p:cNvSpPr>
          <p:nvPr/>
        </p:nvSpPr>
        <p:spPr>
          <a:xfrm>
            <a:off x="702556" y="1448227"/>
            <a:ext cx="2940606" cy="654893"/>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2 kanten: Journalistiek </a:t>
            </a:r>
            <a:r>
              <a:rPr lang="fr-FR" sz="1100" b="1" dirty="0">
                <a:latin typeface="Roboto" pitchFamily="2" charset="0"/>
                <a:ea typeface="Roboto" pitchFamily="2" charset="0"/>
                <a:cs typeface="Arial"/>
                <a:sym typeface="Arial"/>
              </a:rPr>
              <a:t>↔ OSINT (Charlton et al., 2024)</a:t>
            </a:r>
            <a:endParaRPr lang="nl-NL" sz="1100" b="1" dirty="0">
              <a:latin typeface="Roboto" pitchFamily="2" charset="0"/>
              <a:ea typeface="Roboto" pitchFamily="2" charset="0"/>
              <a:cs typeface="Arial"/>
              <a:sym typeface="Arial"/>
            </a:endParaRPr>
          </a:p>
          <a:p>
            <a:pPr marL="0" indent="0">
              <a:buFont typeface="Arial"/>
              <a:buNone/>
            </a:pPr>
            <a:endParaRPr lang="nl-NL" sz="1100" dirty="0">
              <a:latin typeface="Roboto" pitchFamily="2" charset="0"/>
              <a:ea typeface="Roboto" pitchFamily="2" charset="0"/>
              <a:cs typeface="Arial"/>
              <a:sym typeface="Arial"/>
            </a:endParaRPr>
          </a:p>
        </p:txBody>
      </p:sp>
      <p:sp>
        <p:nvSpPr>
          <p:cNvPr id="12" name="Right Bracket 11">
            <a:extLst>
              <a:ext uri="{FF2B5EF4-FFF2-40B4-BE49-F238E27FC236}">
                <a16:creationId xmlns:a16="http://schemas.microsoft.com/office/drawing/2014/main" id="{BC25F733-7403-A342-DA15-04D8E27AC5B8}"/>
              </a:ext>
            </a:extLst>
          </p:cNvPr>
          <p:cNvSpPr/>
          <p:nvPr/>
        </p:nvSpPr>
        <p:spPr>
          <a:xfrm>
            <a:off x="2051928" y="2829921"/>
            <a:ext cx="164327" cy="1247841"/>
          </a:xfrm>
          <a:prstGeom prst="rightBracket">
            <a:avLst/>
          </a:prstGeom>
          <a:ln w="2857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NL"/>
          </a:p>
        </p:txBody>
      </p:sp>
      <p:grpSp>
        <p:nvGrpSpPr>
          <p:cNvPr id="13" name="Group 12">
            <a:extLst>
              <a:ext uri="{FF2B5EF4-FFF2-40B4-BE49-F238E27FC236}">
                <a16:creationId xmlns:a16="http://schemas.microsoft.com/office/drawing/2014/main" id="{B0AD6A23-28CB-EB5F-79AF-69C03BA6C730}"/>
              </a:ext>
            </a:extLst>
          </p:cNvPr>
          <p:cNvGrpSpPr/>
          <p:nvPr/>
        </p:nvGrpSpPr>
        <p:grpSpPr>
          <a:xfrm>
            <a:off x="448854" y="1383400"/>
            <a:ext cx="253702" cy="261610"/>
            <a:chOff x="358378" y="1607541"/>
            <a:chExt cx="253702" cy="261610"/>
          </a:xfrm>
        </p:grpSpPr>
        <p:sp>
          <p:nvSpPr>
            <p:cNvPr id="14" name="TextBox 13">
              <a:extLst>
                <a:ext uri="{FF2B5EF4-FFF2-40B4-BE49-F238E27FC236}">
                  <a16:creationId xmlns:a16="http://schemas.microsoft.com/office/drawing/2014/main" id="{CCDBF643-E0E2-55C4-9C67-F8F8B2C89155}"/>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sym typeface="Arial"/>
                </a:rPr>
                <a:t>1</a:t>
              </a:r>
              <a:endParaRPr lang="en-NL" sz="1100" b="1" dirty="0">
                <a:solidFill>
                  <a:schemeClr val="tx1">
                    <a:lumMod val="85000"/>
                    <a:lumOff val="15000"/>
                  </a:schemeClr>
                </a:solidFill>
                <a:latin typeface="Roboto" pitchFamily="2" charset="0"/>
                <a:ea typeface="Roboto" pitchFamily="2" charset="0"/>
              </a:endParaRPr>
            </a:p>
          </p:txBody>
        </p:sp>
        <p:sp>
          <p:nvSpPr>
            <p:cNvPr id="15" name="Oval 14">
              <a:extLst>
                <a:ext uri="{FF2B5EF4-FFF2-40B4-BE49-F238E27FC236}">
                  <a16:creationId xmlns:a16="http://schemas.microsoft.com/office/drawing/2014/main" id="{63FAEF55-F1CD-B3A0-95B0-47AF33784874}"/>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8" name="TextBox 17">
            <a:extLst>
              <a:ext uri="{FF2B5EF4-FFF2-40B4-BE49-F238E27FC236}">
                <a16:creationId xmlns:a16="http://schemas.microsoft.com/office/drawing/2014/main" id="{90B3FD92-A74E-F40D-5CD6-F6E3293E3ED8}"/>
              </a:ext>
            </a:extLst>
          </p:cNvPr>
          <p:cNvSpPr txBox="1"/>
          <p:nvPr/>
        </p:nvSpPr>
        <p:spPr>
          <a:xfrm>
            <a:off x="2364772" y="3092847"/>
            <a:ext cx="1552032" cy="369332"/>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Journalistiek monitort </a:t>
            </a:r>
            <a:r>
              <a:rPr lang="nl-NL" sz="900" b="1" u="sng" dirty="0">
                <a:latin typeface="Roboto" pitchFamily="2" charset="0"/>
                <a:ea typeface="Roboto" pitchFamily="2" charset="0"/>
              </a:rPr>
              <a:t>OSINT</a:t>
            </a:r>
            <a:r>
              <a:rPr lang="nl-NL" sz="900" b="1" dirty="0">
                <a:latin typeface="Roboto" pitchFamily="2" charset="0"/>
                <a:ea typeface="Roboto" pitchFamily="2" charset="0"/>
              </a:rPr>
              <a:t> voor informatie (→)</a:t>
            </a:r>
          </a:p>
        </p:txBody>
      </p:sp>
      <p:grpSp>
        <p:nvGrpSpPr>
          <p:cNvPr id="22" name="Group 21">
            <a:extLst>
              <a:ext uri="{FF2B5EF4-FFF2-40B4-BE49-F238E27FC236}">
                <a16:creationId xmlns:a16="http://schemas.microsoft.com/office/drawing/2014/main" id="{383F4E35-430D-00D0-BEFE-F85813D53CE4}"/>
              </a:ext>
            </a:extLst>
          </p:cNvPr>
          <p:cNvGrpSpPr/>
          <p:nvPr/>
        </p:nvGrpSpPr>
        <p:grpSpPr>
          <a:xfrm>
            <a:off x="448854" y="2578799"/>
            <a:ext cx="253702" cy="261610"/>
            <a:chOff x="358378" y="1607541"/>
            <a:chExt cx="253702" cy="261610"/>
          </a:xfrm>
        </p:grpSpPr>
        <p:sp>
          <p:nvSpPr>
            <p:cNvPr id="23" name="TextBox 22">
              <a:extLst>
                <a:ext uri="{FF2B5EF4-FFF2-40B4-BE49-F238E27FC236}">
                  <a16:creationId xmlns:a16="http://schemas.microsoft.com/office/drawing/2014/main" id="{14F741EB-5A00-9AC0-C8E7-5979D56ADB6F}"/>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rPr>
                <a:t>2</a:t>
              </a:r>
              <a:endParaRPr lang="en-NL" sz="1100" b="1" dirty="0">
                <a:solidFill>
                  <a:schemeClr val="tx1">
                    <a:lumMod val="85000"/>
                    <a:lumOff val="15000"/>
                  </a:schemeClr>
                </a:solidFill>
                <a:latin typeface="Roboto" pitchFamily="2" charset="0"/>
                <a:ea typeface="Roboto" pitchFamily="2" charset="0"/>
              </a:endParaRPr>
            </a:p>
          </p:txBody>
        </p:sp>
        <p:sp>
          <p:nvSpPr>
            <p:cNvPr id="24" name="Oval 23">
              <a:extLst>
                <a:ext uri="{FF2B5EF4-FFF2-40B4-BE49-F238E27FC236}">
                  <a16:creationId xmlns:a16="http://schemas.microsoft.com/office/drawing/2014/main" id="{E893F81B-E5F0-C2E1-A76D-43B9EFA4B71E}"/>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5" name="Google Shape;104;p16">
            <a:extLst>
              <a:ext uri="{FF2B5EF4-FFF2-40B4-BE49-F238E27FC236}">
                <a16:creationId xmlns:a16="http://schemas.microsoft.com/office/drawing/2014/main" id="{19014C09-5C7A-562D-4481-1B753ECD9EB5}"/>
              </a:ext>
            </a:extLst>
          </p:cNvPr>
          <p:cNvSpPr txBox="1">
            <a:spLocks/>
          </p:cNvSpPr>
          <p:nvPr/>
        </p:nvSpPr>
        <p:spPr>
          <a:xfrm>
            <a:off x="844812" y="2476912"/>
            <a:ext cx="2940606" cy="654893"/>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Soorten interacties</a:t>
            </a:r>
          </a:p>
        </p:txBody>
      </p:sp>
      <p:sp>
        <p:nvSpPr>
          <p:cNvPr id="26" name="Google Shape;104;p16">
            <a:extLst>
              <a:ext uri="{FF2B5EF4-FFF2-40B4-BE49-F238E27FC236}">
                <a16:creationId xmlns:a16="http://schemas.microsoft.com/office/drawing/2014/main" id="{1DA81C68-82B6-C3FA-2D04-C5F35F9B3714}"/>
              </a:ext>
            </a:extLst>
          </p:cNvPr>
          <p:cNvSpPr txBox="1">
            <a:spLocks/>
          </p:cNvSpPr>
          <p:nvPr/>
        </p:nvSpPr>
        <p:spPr>
          <a:xfrm>
            <a:off x="911270" y="2733133"/>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Monitoring</a:t>
            </a:r>
          </a:p>
        </p:txBody>
      </p:sp>
      <p:sp>
        <p:nvSpPr>
          <p:cNvPr id="27" name="Google Shape;104;p16">
            <a:extLst>
              <a:ext uri="{FF2B5EF4-FFF2-40B4-BE49-F238E27FC236}">
                <a16:creationId xmlns:a16="http://schemas.microsoft.com/office/drawing/2014/main" id="{5134B4BB-F4F8-C3A5-B956-3EE1D6623954}"/>
              </a:ext>
            </a:extLst>
          </p:cNvPr>
          <p:cNvSpPr txBox="1">
            <a:spLocks/>
          </p:cNvSpPr>
          <p:nvPr/>
        </p:nvSpPr>
        <p:spPr>
          <a:xfrm>
            <a:off x="911270" y="308000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Verzoeken</a:t>
            </a:r>
          </a:p>
        </p:txBody>
      </p:sp>
      <p:sp>
        <p:nvSpPr>
          <p:cNvPr id="29" name="Google Shape;104;p16">
            <a:extLst>
              <a:ext uri="{FF2B5EF4-FFF2-40B4-BE49-F238E27FC236}">
                <a16:creationId xmlns:a16="http://schemas.microsoft.com/office/drawing/2014/main" id="{43165AA8-D51F-212A-A63B-94C1121DD159}"/>
              </a:ext>
            </a:extLst>
          </p:cNvPr>
          <p:cNvSpPr txBox="1">
            <a:spLocks/>
          </p:cNvSpPr>
          <p:nvPr/>
        </p:nvSpPr>
        <p:spPr>
          <a:xfrm>
            <a:off x="923290" y="3426877"/>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Erkenning</a:t>
            </a:r>
          </a:p>
        </p:txBody>
      </p:sp>
      <p:sp>
        <p:nvSpPr>
          <p:cNvPr id="30" name="Rectangle: Rounded Corners 29">
            <a:extLst>
              <a:ext uri="{FF2B5EF4-FFF2-40B4-BE49-F238E27FC236}">
                <a16:creationId xmlns:a16="http://schemas.microsoft.com/office/drawing/2014/main" id="{D651D341-E8C6-F4F4-0461-9D6B294E418C}"/>
              </a:ext>
            </a:extLst>
          </p:cNvPr>
          <p:cNvSpPr/>
          <p:nvPr/>
        </p:nvSpPr>
        <p:spPr>
          <a:xfrm>
            <a:off x="923290" y="3870697"/>
            <a:ext cx="92517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Google Shape;104;p16">
            <a:extLst>
              <a:ext uri="{FF2B5EF4-FFF2-40B4-BE49-F238E27FC236}">
                <a16:creationId xmlns:a16="http://schemas.microsoft.com/office/drawing/2014/main" id="{D4F0677F-98A6-5641-0996-FDCDCE9140C3}"/>
              </a:ext>
            </a:extLst>
          </p:cNvPr>
          <p:cNvSpPr txBox="1">
            <a:spLocks/>
          </p:cNvSpPr>
          <p:nvPr/>
        </p:nvSpPr>
        <p:spPr>
          <a:xfrm>
            <a:off x="911270" y="3750061"/>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Archivering</a:t>
            </a:r>
          </a:p>
        </p:txBody>
      </p:sp>
      <p:sp>
        <p:nvSpPr>
          <p:cNvPr id="32" name="Google Shape;104;p16">
            <a:extLst>
              <a:ext uri="{FF2B5EF4-FFF2-40B4-BE49-F238E27FC236}">
                <a16:creationId xmlns:a16="http://schemas.microsoft.com/office/drawing/2014/main" id="{8A09D34C-DB41-D411-E606-149D6F8CEFE9}"/>
              </a:ext>
            </a:extLst>
          </p:cNvPr>
          <p:cNvSpPr txBox="1">
            <a:spLocks/>
          </p:cNvSpPr>
          <p:nvPr/>
        </p:nvSpPr>
        <p:spPr>
          <a:xfrm>
            <a:off x="5610224" y="1572120"/>
            <a:ext cx="2625611" cy="531000"/>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OSINT-organisaties verwoorden zelf tot journalistiek (</a:t>
            </a:r>
            <a:r>
              <a:rPr lang="nl-NL" sz="1100" b="1" dirty="0" err="1">
                <a:latin typeface="Roboto" pitchFamily="2" charset="0"/>
                <a:ea typeface="Roboto" pitchFamily="2" charset="0"/>
                <a:cs typeface="Arial"/>
                <a:sym typeface="Arial"/>
              </a:rPr>
              <a:t>Bellingcat</a:t>
            </a:r>
            <a:r>
              <a:rPr lang="nl-NL" sz="1100" b="1" dirty="0">
                <a:latin typeface="Roboto" pitchFamily="2" charset="0"/>
                <a:ea typeface="Roboto" pitchFamily="2" charset="0"/>
                <a:cs typeface="Arial"/>
                <a:sym typeface="Arial"/>
              </a:rPr>
              <a:t>)</a:t>
            </a:r>
          </a:p>
        </p:txBody>
      </p:sp>
      <p:sp>
        <p:nvSpPr>
          <p:cNvPr id="35" name="Rectangle: Rounded Corners 34">
            <a:extLst>
              <a:ext uri="{FF2B5EF4-FFF2-40B4-BE49-F238E27FC236}">
                <a16:creationId xmlns:a16="http://schemas.microsoft.com/office/drawing/2014/main" id="{F5B41A3E-9B83-97A3-2B36-8C09BE102DCB}"/>
              </a:ext>
            </a:extLst>
          </p:cNvPr>
          <p:cNvSpPr/>
          <p:nvPr/>
        </p:nvSpPr>
        <p:spPr>
          <a:xfrm>
            <a:off x="2451021"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Google Shape;104;p16">
            <a:extLst>
              <a:ext uri="{FF2B5EF4-FFF2-40B4-BE49-F238E27FC236}">
                <a16:creationId xmlns:a16="http://schemas.microsoft.com/office/drawing/2014/main" id="{CA81431C-725A-AB91-E218-575F90B1C17D}"/>
              </a:ext>
            </a:extLst>
          </p:cNvPr>
          <p:cNvSpPr txBox="1">
            <a:spLocks/>
          </p:cNvSpPr>
          <p:nvPr/>
        </p:nvSpPr>
        <p:spPr>
          <a:xfrm>
            <a:off x="2433719"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Monitoring</a:t>
            </a:r>
          </a:p>
        </p:txBody>
      </p:sp>
      <p:sp>
        <p:nvSpPr>
          <p:cNvPr id="37" name="Rectangle: Rounded Corners 36">
            <a:extLst>
              <a:ext uri="{FF2B5EF4-FFF2-40B4-BE49-F238E27FC236}">
                <a16:creationId xmlns:a16="http://schemas.microsoft.com/office/drawing/2014/main" id="{D1D452E6-E3CD-A972-0467-17F0765F3CDB}"/>
              </a:ext>
            </a:extLst>
          </p:cNvPr>
          <p:cNvSpPr/>
          <p:nvPr/>
        </p:nvSpPr>
        <p:spPr>
          <a:xfrm>
            <a:off x="2427463" y="3675446"/>
            <a:ext cx="497057"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TextBox 37">
            <a:extLst>
              <a:ext uri="{FF2B5EF4-FFF2-40B4-BE49-F238E27FC236}">
                <a16:creationId xmlns:a16="http://schemas.microsoft.com/office/drawing/2014/main" id="{6DF5B644-CB59-D7D3-456E-CB5A473BE625}"/>
              </a:ext>
            </a:extLst>
          </p:cNvPr>
          <p:cNvSpPr txBox="1"/>
          <p:nvPr/>
        </p:nvSpPr>
        <p:spPr>
          <a:xfrm>
            <a:off x="2364772" y="3483341"/>
            <a:ext cx="1552032" cy="5078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OSINT-gemeenschap monitort journalistiek voor verwijzingen (←)</a:t>
            </a:r>
          </a:p>
        </p:txBody>
      </p:sp>
      <p:sp>
        <p:nvSpPr>
          <p:cNvPr id="42" name="TextBox 41">
            <a:extLst>
              <a:ext uri="{FF2B5EF4-FFF2-40B4-BE49-F238E27FC236}">
                <a16:creationId xmlns:a16="http://schemas.microsoft.com/office/drawing/2014/main" id="{55C22270-BA21-72AC-2E98-21DD86726083}"/>
              </a:ext>
            </a:extLst>
          </p:cNvPr>
          <p:cNvSpPr txBox="1"/>
          <p:nvPr/>
        </p:nvSpPr>
        <p:spPr>
          <a:xfrm>
            <a:off x="5257871" y="1503646"/>
            <a:ext cx="25370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3</a:t>
            </a:r>
            <a:endParaRPr lang="en-NL" sz="1100" b="1" dirty="0">
              <a:solidFill>
                <a:schemeClr val="tx1">
                  <a:lumMod val="85000"/>
                  <a:lumOff val="15000"/>
                </a:schemeClr>
              </a:solidFill>
              <a:latin typeface="Roboto" pitchFamily="2" charset="0"/>
              <a:ea typeface="Roboto" pitchFamily="2" charset="0"/>
            </a:endParaRPr>
          </a:p>
        </p:txBody>
      </p:sp>
      <p:sp>
        <p:nvSpPr>
          <p:cNvPr id="43" name="Oval 42">
            <a:extLst>
              <a:ext uri="{FF2B5EF4-FFF2-40B4-BE49-F238E27FC236}">
                <a16:creationId xmlns:a16="http://schemas.microsoft.com/office/drawing/2014/main" id="{0E262A64-9F48-D701-55D1-7C330AD6BC46}"/>
              </a:ext>
            </a:extLst>
          </p:cNvPr>
          <p:cNvSpPr/>
          <p:nvPr/>
        </p:nvSpPr>
        <p:spPr>
          <a:xfrm>
            <a:off x="5271081" y="1503646"/>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ectangle: Rounded Corners 43">
            <a:extLst>
              <a:ext uri="{FF2B5EF4-FFF2-40B4-BE49-F238E27FC236}">
                <a16:creationId xmlns:a16="http://schemas.microsoft.com/office/drawing/2014/main" id="{EBD3CA2A-078B-BF98-B541-9E120FEA3435}"/>
              </a:ext>
            </a:extLst>
          </p:cNvPr>
          <p:cNvSpPr/>
          <p:nvPr/>
        </p:nvSpPr>
        <p:spPr>
          <a:xfrm>
            <a:off x="4745885" y="3143490"/>
            <a:ext cx="502360"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685EA0C2-D8FD-C0A4-0D10-D1531D739505}"/>
              </a:ext>
            </a:extLst>
          </p:cNvPr>
          <p:cNvSpPr txBox="1"/>
          <p:nvPr/>
        </p:nvSpPr>
        <p:spPr>
          <a:xfrm>
            <a:off x="3979495" y="3092847"/>
            <a:ext cx="1552032" cy="5078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Journalistiek verzoekt de OSINT-gemeenschap om hulp (→)</a:t>
            </a:r>
          </a:p>
        </p:txBody>
      </p:sp>
      <p:sp>
        <p:nvSpPr>
          <p:cNvPr id="46" name="Rectangle: Rounded Corners 45">
            <a:extLst>
              <a:ext uri="{FF2B5EF4-FFF2-40B4-BE49-F238E27FC236}">
                <a16:creationId xmlns:a16="http://schemas.microsoft.com/office/drawing/2014/main" id="{64FC988B-AEFD-9C88-500C-EBA462E69A0D}"/>
              </a:ext>
            </a:extLst>
          </p:cNvPr>
          <p:cNvSpPr/>
          <p:nvPr/>
        </p:nvSpPr>
        <p:spPr>
          <a:xfrm>
            <a:off x="4065744"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Google Shape;104;p16">
            <a:extLst>
              <a:ext uri="{FF2B5EF4-FFF2-40B4-BE49-F238E27FC236}">
                <a16:creationId xmlns:a16="http://schemas.microsoft.com/office/drawing/2014/main" id="{F161AAC8-D598-8AD8-DBA4-968D5EC075A4}"/>
              </a:ext>
            </a:extLst>
          </p:cNvPr>
          <p:cNvSpPr txBox="1">
            <a:spLocks/>
          </p:cNvSpPr>
          <p:nvPr/>
        </p:nvSpPr>
        <p:spPr>
          <a:xfrm>
            <a:off x="4048442"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Verzoeken</a:t>
            </a:r>
          </a:p>
        </p:txBody>
      </p:sp>
      <p:sp>
        <p:nvSpPr>
          <p:cNvPr id="50" name="Rectangle: Rounded Corners 49">
            <a:extLst>
              <a:ext uri="{FF2B5EF4-FFF2-40B4-BE49-F238E27FC236}">
                <a16:creationId xmlns:a16="http://schemas.microsoft.com/office/drawing/2014/main" id="{7E6EC0F0-288E-9622-AB00-1430DD608D60}"/>
              </a:ext>
            </a:extLst>
          </p:cNvPr>
          <p:cNvSpPr/>
          <p:nvPr/>
        </p:nvSpPr>
        <p:spPr>
          <a:xfrm>
            <a:off x="5628278" y="3416012"/>
            <a:ext cx="555953"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extBox 50">
            <a:extLst>
              <a:ext uri="{FF2B5EF4-FFF2-40B4-BE49-F238E27FC236}">
                <a16:creationId xmlns:a16="http://schemas.microsoft.com/office/drawing/2014/main" id="{2EE1007A-B57F-847F-907F-1ED777BA1438}"/>
              </a:ext>
            </a:extLst>
          </p:cNvPr>
          <p:cNvSpPr txBox="1"/>
          <p:nvPr/>
        </p:nvSpPr>
        <p:spPr>
          <a:xfrm>
            <a:off x="5559332" y="3092847"/>
            <a:ext cx="1448451" cy="6463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Journalistiek geeft de OSINT-gemeenschap erkenning voor hun werk (→)</a:t>
            </a:r>
          </a:p>
        </p:txBody>
      </p:sp>
      <p:sp>
        <p:nvSpPr>
          <p:cNvPr id="52" name="Rectangle: Rounded Corners 51">
            <a:extLst>
              <a:ext uri="{FF2B5EF4-FFF2-40B4-BE49-F238E27FC236}">
                <a16:creationId xmlns:a16="http://schemas.microsoft.com/office/drawing/2014/main" id="{80C9B3D5-21FA-AB33-D5CD-EEAFBA241539}"/>
              </a:ext>
            </a:extLst>
          </p:cNvPr>
          <p:cNvSpPr/>
          <p:nvPr/>
        </p:nvSpPr>
        <p:spPr>
          <a:xfrm>
            <a:off x="5645581"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Google Shape;104;p16">
            <a:extLst>
              <a:ext uri="{FF2B5EF4-FFF2-40B4-BE49-F238E27FC236}">
                <a16:creationId xmlns:a16="http://schemas.microsoft.com/office/drawing/2014/main" id="{D58A0596-09A7-01C5-8C1D-1C4B1FF64113}"/>
              </a:ext>
            </a:extLst>
          </p:cNvPr>
          <p:cNvSpPr txBox="1">
            <a:spLocks/>
          </p:cNvSpPr>
          <p:nvPr/>
        </p:nvSpPr>
        <p:spPr>
          <a:xfrm>
            <a:off x="5628279"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Erkenning</a:t>
            </a:r>
          </a:p>
        </p:txBody>
      </p:sp>
      <p:sp>
        <p:nvSpPr>
          <p:cNvPr id="56" name="Rectangle: Rounded Corners 55">
            <a:extLst>
              <a:ext uri="{FF2B5EF4-FFF2-40B4-BE49-F238E27FC236}">
                <a16:creationId xmlns:a16="http://schemas.microsoft.com/office/drawing/2014/main" id="{EE1F2627-6540-6510-5DA9-94F58F060A5B}"/>
              </a:ext>
            </a:extLst>
          </p:cNvPr>
          <p:cNvSpPr/>
          <p:nvPr/>
        </p:nvSpPr>
        <p:spPr>
          <a:xfrm>
            <a:off x="7208082" y="3271425"/>
            <a:ext cx="549880"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TextBox 56">
            <a:extLst>
              <a:ext uri="{FF2B5EF4-FFF2-40B4-BE49-F238E27FC236}">
                <a16:creationId xmlns:a16="http://schemas.microsoft.com/office/drawing/2014/main" id="{8B905274-CB34-90F0-4025-3CCE33A5E98A}"/>
              </a:ext>
            </a:extLst>
          </p:cNvPr>
          <p:cNvSpPr txBox="1"/>
          <p:nvPr/>
        </p:nvSpPr>
        <p:spPr>
          <a:xfrm>
            <a:off x="7139169" y="3092847"/>
            <a:ext cx="1552032" cy="6463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OSINT-gemeenschap archiveert haar OSINT-proces (voor later gebruik) (←)</a:t>
            </a:r>
          </a:p>
        </p:txBody>
      </p:sp>
      <p:sp>
        <p:nvSpPr>
          <p:cNvPr id="58" name="Rectangle: Rounded Corners 57">
            <a:extLst>
              <a:ext uri="{FF2B5EF4-FFF2-40B4-BE49-F238E27FC236}">
                <a16:creationId xmlns:a16="http://schemas.microsoft.com/office/drawing/2014/main" id="{7FA6AA39-F8BD-D130-417E-D31E090CF022}"/>
              </a:ext>
            </a:extLst>
          </p:cNvPr>
          <p:cNvSpPr/>
          <p:nvPr/>
        </p:nvSpPr>
        <p:spPr>
          <a:xfrm>
            <a:off x="7225418"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Google Shape;104;p16">
            <a:extLst>
              <a:ext uri="{FF2B5EF4-FFF2-40B4-BE49-F238E27FC236}">
                <a16:creationId xmlns:a16="http://schemas.microsoft.com/office/drawing/2014/main" id="{95550B24-0A55-CC68-6794-6DA14B402092}"/>
              </a:ext>
            </a:extLst>
          </p:cNvPr>
          <p:cNvSpPr txBox="1">
            <a:spLocks/>
          </p:cNvSpPr>
          <p:nvPr/>
        </p:nvSpPr>
        <p:spPr>
          <a:xfrm>
            <a:off x="7208116"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Archivering</a:t>
            </a:r>
          </a:p>
        </p:txBody>
      </p:sp>
      <p:sp>
        <p:nvSpPr>
          <p:cNvPr id="61" name="TextBox 60">
            <a:extLst>
              <a:ext uri="{FF2B5EF4-FFF2-40B4-BE49-F238E27FC236}">
                <a16:creationId xmlns:a16="http://schemas.microsoft.com/office/drawing/2014/main" id="{318D445D-0298-539F-95DA-922D14A7353E}"/>
              </a:ext>
            </a:extLst>
          </p:cNvPr>
          <p:cNvSpPr txBox="1"/>
          <p:nvPr/>
        </p:nvSpPr>
        <p:spPr>
          <a:xfrm>
            <a:off x="7139169" y="3760732"/>
            <a:ext cx="1552032" cy="6463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OSINT-gemeenschap archiveert haar verwijzingen in de media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4"/>
                                        </p:tgtEl>
                                        <p:attrNameLst>
                                          <p:attrName>style.visibility</p:attrName>
                                        </p:attrNameLst>
                                      </p:cBhvr>
                                      <p:to>
                                        <p:strVal val="visible"/>
                                      </p:to>
                                    </p:set>
                                    <p:animEffect transition="in" filter="fade">
                                      <p:cBhvr>
                                        <p:cTn id="55" dur="500"/>
                                        <p:tgtEl>
                                          <p:spTgt spid="1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4" grpId="0" animBg="1"/>
      <p:bldP spid="18" grpId="0"/>
      <p:bldP spid="35" grpId="0" animBg="1"/>
      <p:bldP spid="36" grpId="0"/>
      <p:bldP spid="37" grpId="0" animBg="1"/>
      <p:bldP spid="38" grpId="0"/>
      <p:bldP spid="44" grpId="0" animBg="1"/>
      <p:bldP spid="45" grpId="0"/>
      <p:bldP spid="46" grpId="0" animBg="1"/>
      <p:bldP spid="47" grpId="0"/>
      <p:bldP spid="50" grpId="0" animBg="1"/>
      <p:bldP spid="51" grpId="0"/>
      <p:bldP spid="52" grpId="0" animBg="1"/>
      <p:bldP spid="53" grpId="0"/>
      <p:bldP spid="56" grpId="0" animBg="1"/>
      <p:bldP spid="57" grpId="0"/>
      <p:bldP spid="58" grpId="0" animBg="1"/>
      <p:bldP spid="59"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32"/>
          <p:cNvSpPr txBox="1">
            <a:spLocks noGrp="1"/>
          </p:cNvSpPr>
          <p:nvPr>
            <p:ph type="body" idx="1"/>
          </p:nvPr>
        </p:nvSpPr>
        <p:spPr>
          <a:xfrm>
            <a:off x="628650" y="1369219"/>
            <a:ext cx="4273550" cy="3263400"/>
          </a:xfrm>
          <a:prstGeom prst="rect">
            <a:avLst/>
          </a:prstGeom>
        </p:spPr>
        <p:txBody>
          <a:bodyPr spcFirstLastPara="1" wrap="square" lIns="68575" tIns="34275" rIns="68575" bIns="34275" anchor="t" anchorCtr="0">
            <a:normAutofit fontScale="92500" lnSpcReduction="10000"/>
          </a:bodyPr>
          <a:lstStyle/>
          <a:p>
            <a:pPr marL="139700" lvl="0" indent="0" algn="l" rtl="0">
              <a:spcBef>
                <a:spcPts val="800"/>
              </a:spcBef>
              <a:spcAft>
                <a:spcPts val="0"/>
              </a:spcAft>
              <a:buSzPts val="1400"/>
              <a:buNone/>
            </a:pPr>
            <a:r>
              <a:rPr lang="nl" sz="1500" dirty="0">
                <a:latin typeface="Roboto" pitchFamily="2" charset="0"/>
                <a:ea typeface="Roboto" pitchFamily="2" charset="0"/>
              </a:rPr>
              <a:t>Online groepen die door middel van </a:t>
            </a:r>
            <a:r>
              <a:rPr lang="nl" sz="1500" b="1" dirty="0">
                <a:latin typeface="Roboto" pitchFamily="2" charset="0"/>
                <a:ea typeface="Roboto" pitchFamily="2" charset="0"/>
              </a:rPr>
              <a:t>OSINT</a:t>
            </a:r>
            <a:r>
              <a:rPr lang="nl" sz="1500" dirty="0">
                <a:latin typeface="Roboto" pitchFamily="2" charset="0"/>
                <a:ea typeface="Roboto" pitchFamily="2" charset="0"/>
              </a:rPr>
              <a:t> onderzoek doen</a:t>
            </a:r>
            <a:endParaRPr sz="1500" dirty="0">
              <a:latin typeface="Roboto" pitchFamily="2" charset="0"/>
              <a:ea typeface="Roboto" pitchFamily="2" charset="0"/>
            </a:endParaRPr>
          </a:p>
          <a:p>
            <a:pPr marL="139700" lvl="0" indent="0" algn="l" rtl="0">
              <a:spcBef>
                <a:spcPts val="0"/>
              </a:spcBef>
              <a:spcAft>
                <a:spcPts val="0"/>
              </a:spcAft>
              <a:buSzPts val="1400"/>
              <a:buNone/>
            </a:pPr>
            <a:endParaRPr lang="nl" sz="1500" dirty="0">
              <a:latin typeface="Roboto" pitchFamily="2" charset="0"/>
              <a:ea typeface="Roboto" pitchFamily="2" charset="0"/>
            </a:endParaRPr>
          </a:p>
          <a:p>
            <a:pPr marL="139700" lvl="0" indent="0" algn="l" rtl="0">
              <a:spcBef>
                <a:spcPts val="0"/>
              </a:spcBef>
              <a:spcAft>
                <a:spcPts val="0"/>
              </a:spcAft>
              <a:buSzPts val="1400"/>
              <a:buNone/>
            </a:pPr>
            <a:endParaRPr lang="nl" sz="1500" dirty="0">
              <a:latin typeface="Roboto" pitchFamily="2" charset="0"/>
              <a:ea typeface="Roboto" pitchFamily="2" charset="0"/>
            </a:endParaRPr>
          </a:p>
          <a:p>
            <a:pPr marL="139700" lvl="0" indent="0" algn="l" rtl="0">
              <a:spcBef>
                <a:spcPts val="0"/>
              </a:spcBef>
              <a:spcAft>
                <a:spcPts val="0"/>
              </a:spcAft>
              <a:buSzPts val="1400"/>
              <a:buNone/>
            </a:pPr>
            <a:endParaRPr lang="nl" sz="1500" dirty="0">
              <a:latin typeface="Roboto" pitchFamily="2" charset="0"/>
              <a:ea typeface="Roboto" pitchFamily="2" charset="0"/>
            </a:endParaRPr>
          </a:p>
          <a:p>
            <a:pPr marL="139700" lvl="0" indent="0" algn="l" rtl="0">
              <a:spcBef>
                <a:spcPts val="0"/>
              </a:spcBef>
              <a:spcAft>
                <a:spcPts val="0"/>
              </a:spcAft>
              <a:buSzPts val="1400"/>
              <a:buNone/>
            </a:pPr>
            <a:r>
              <a:rPr lang="nl" sz="1500" dirty="0">
                <a:latin typeface="Roboto" pitchFamily="2" charset="0"/>
                <a:ea typeface="Roboto" pitchFamily="2" charset="0"/>
              </a:rPr>
              <a:t>Groepen houden iets bij, groepen worden bijgehouden door journalisten</a:t>
            </a:r>
          </a:p>
          <a:p>
            <a:pPr marL="139700" lvl="0" indent="0" algn="l" rtl="0">
              <a:spcBef>
                <a:spcPts val="0"/>
              </a:spcBef>
              <a:spcAft>
                <a:spcPts val="0"/>
              </a:spcAft>
              <a:buSzPts val="1400"/>
              <a:buNone/>
            </a:pPr>
            <a:endParaRPr sz="1500" dirty="0">
              <a:latin typeface="Roboto" pitchFamily="2" charset="0"/>
              <a:ea typeface="Roboto" pitchFamily="2" charset="0"/>
            </a:endParaRPr>
          </a:p>
          <a:p>
            <a:pPr lvl="1">
              <a:spcBef>
                <a:spcPts val="0"/>
              </a:spcBef>
              <a:buFont typeface="Courier New" panose="02070309020205020404" pitchFamily="49" charset="0"/>
              <a:buChar char="o"/>
            </a:pPr>
            <a:r>
              <a:rPr lang="nl" sz="1100" dirty="0">
                <a:latin typeface="Roboto" pitchFamily="2" charset="0"/>
                <a:ea typeface="Roboto" pitchFamily="2" charset="0"/>
              </a:rPr>
              <a:t>Bellingcat, maar is zelf nu ook een journalistieke organisatie</a:t>
            </a:r>
            <a:endParaRPr sz="1100" dirty="0">
              <a:latin typeface="Roboto" pitchFamily="2" charset="0"/>
              <a:ea typeface="Roboto" pitchFamily="2" charset="0"/>
            </a:endParaRPr>
          </a:p>
          <a:p>
            <a:pPr marL="171450" lvl="0" indent="-171450" algn="l" rtl="0">
              <a:spcBef>
                <a:spcPts val="800"/>
              </a:spcBef>
              <a:spcAft>
                <a:spcPts val="0"/>
              </a:spcAft>
              <a:buFont typeface="Courier New" panose="02070309020205020404" pitchFamily="49" charset="0"/>
              <a:buChar char="o"/>
            </a:pPr>
            <a:endParaRPr sz="15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r" rtl="0">
              <a:spcBef>
                <a:spcPts val="800"/>
              </a:spcBef>
              <a:spcAft>
                <a:spcPts val="0"/>
              </a:spcAft>
              <a:buNone/>
            </a:pPr>
            <a:r>
              <a:rPr lang="nl" sz="1000" dirty="0">
                <a:latin typeface="Roboto" pitchFamily="2" charset="0"/>
                <a:ea typeface="Roboto" pitchFamily="2" charset="0"/>
              </a:rPr>
              <a:t>Bron: </a:t>
            </a:r>
            <a:r>
              <a:rPr lang="nl" sz="1000" u="sng" dirty="0">
                <a:solidFill>
                  <a:schemeClr val="hlink"/>
                </a:solidFill>
                <a:latin typeface="Roboto" pitchFamily="2" charset="0"/>
                <a:ea typeface="Roboto" pitchFamily="2" charset="0"/>
                <a:hlinkClick r:id="rId3"/>
              </a:rPr>
              <a:t>https://journals.sagepub.com/doi/full/10.1177/19401612241271230</a:t>
            </a:r>
            <a:r>
              <a:rPr lang="nl" sz="1000" dirty="0">
                <a:latin typeface="Roboto" pitchFamily="2" charset="0"/>
                <a:ea typeface="Roboto" pitchFamily="2" charset="0"/>
              </a:rPr>
              <a:t> </a:t>
            </a:r>
            <a:endParaRPr sz="1000"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9D1BBB1C-25E3-9127-2866-2E510BA327FB}"/>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a:t>
            </a:r>
            <a:r>
              <a:rPr lang="nl-NL" b="1" dirty="0" err="1">
                <a:latin typeface="Roboto" pitchFamily="2" charset="0"/>
                <a:ea typeface="Roboto" pitchFamily="2" charset="0"/>
              </a:rPr>
              <a:t>communities</a:t>
            </a:r>
            <a:endParaRPr lang="en-US" b="1" dirty="0">
              <a:latin typeface="Roboto" pitchFamily="2" charset="0"/>
              <a:ea typeface="Roboto" pitchFamily="2" charset="0"/>
              <a:cs typeface="Roboto"/>
              <a:sym typeface="Roboto"/>
            </a:endParaRPr>
          </a:p>
        </p:txBody>
      </p:sp>
      <p:pic>
        <p:nvPicPr>
          <p:cNvPr id="8" name="Picture 7">
            <a:extLst>
              <a:ext uri="{FF2B5EF4-FFF2-40B4-BE49-F238E27FC236}">
                <a16:creationId xmlns:a16="http://schemas.microsoft.com/office/drawing/2014/main" id="{5E458847-FD7C-A374-7029-1E53A084C1E6}"/>
              </a:ext>
            </a:extLst>
          </p:cNvPr>
          <p:cNvPicPr>
            <a:picLocks noChangeAspect="1"/>
          </p:cNvPicPr>
          <p:nvPr/>
        </p:nvPicPr>
        <p:blipFill>
          <a:blip r:embed="rId4"/>
          <a:stretch>
            <a:fillRect/>
          </a:stretch>
        </p:blipFill>
        <p:spPr>
          <a:xfrm>
            <a:off x="6018028" y="275692"/>
            <a:ext cx="2974095" cy="1381369"/>
          </a:xfrm>
          <a:prstGeom prst="rect">
            <a:avLst/>
          </a:prstGeom>
        </p:spPr>
      </p:pic>
      <p:pic>
        <p:nvPicPr>
          <p:cNvPr id="10" name="Picture 9">
            <a:extLst>
              <a:ext uri="{FF2B5EF4-FFF2-40B4-BE49-F238E27FC236}">
                <a16:creationId xmlns:a16="http://schemas.microsoft.com/office/drawing/2014/main" id="{35F560AF-4B65-0193-8C89-136F594040BC}"/>
              </a:ext>
            </a:extLst>
          </p:cNvPr>
          <p:cNvPicPr>
            <a:picLocks noChangeAspect="1"/>
          </p:cNvPicPr>
          <p:nvPr/>
        </p:nvPicPr>
        <p:blipFill>
          <a:blip r:embed="rId5"/>
          <a:stretch>
            <a:fillRect/>
          </a:stretch>
        </p:blipFill>
        <p:spPr>
          <a:xfrm>
            <a:off x="6018028" y="1483757"/>
            <a:ext cx="2974095" cy="1313962"/>
          </a:xfrm>
          <a:prstGeom prst="rect">
            <a:avLst/>
          </a:prstGeom>
        </p:spPr>
      </p:pic>
      <p:pic>
        <p:nvPicPr>
          <p:cNvPr id="12" name="Picture 11">
            <a:extLst>
              <a:ext uri="{FF2B5EF4-FFF2-40B4-BE49-F238E27FC236}">
                <a16:creationId xmlns:a16="http://schemas.microsoft.com/office/drawing/2014/main" id="{26E2ED1E-7247-5FC2-B67A-75127512CE18}"/>
              </a:ext>
            </a:extLst>
          </p:cNvPr>
          <p:cNvPicPr>
            <a:picLocks noChangeAspect="1"/>
          </p:cNvPicPr>
          <p:nvPr/>
        </p:nvPicPr>
        <p:blipFill>
          <a:blip r:embed="rId6"/>
          <a:stretch>
            <a:fillRect/>
          </a:stretch>
        </p:blipFill>
        <p:spPr>
          <a:xfrm>
            <a:off x="6018027" y="2600475"/>
            <a:ext cx="2974096" cy="1330908"/>
          </a:xfrm>
          <a:prstGeom prst="rect">
            <a:avLst/>
          </a:prstGeom>
        </p:spPr>
      </p:pic>
      <p:pic>
        <p:nvPicPr>
          <p:cNvPr id="14" name="Picture 13">
            <a:extLst>
              <a:ext uri="{FF2B5EF4-FFF2-40B4-BE49-F238E27FC236}">
                <a16:creationId xmlns:a16="http://schemas.microsoft.com/office/drawing/2014/main" id="{61347403-34E1-74B9-831A-0D159C8273BB}"/>
              </a:ext>
            </a:extLst>
          </p:cNvPr>
          <p:cNvPicPr>
            <a:picLocks noChangeAspect="1"/>
          </p:cNvPicPr>
          <p:nvPr/>
        </p:nvPicPr>
        <p:blipFill>
          <a:blip r:embed="rId7"/>
          <a:srcRect b="16699"/>
          <a:stretch/>
        </p:blipFill>
        <p:spPr>
          <a:xfrm>
            <a:off x="6021745" y="3609392"/>
            <a:ext cx="2970378" cy="11086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1143000" y="1922264"/>
            <a:ext cx="6858000" cy="1298972"/>
          </a:xfrm>
          <a:prstGeom prst="rect">
            <a:avLst/>
          </a:prstGeom>
        </p:spPr>
        <p:txBody>
          <a:bodyPr spcFirstLastPara="1" wrap="square" lIns="68575" tIns="34275" rIns="68575" bIns="34275" anchor="b" anchorCtr="0">
            <a:normAutofit fontScale="90000"/>
          </a:bodyPr>
          <a:lstStyle/>
          <a:p>
            <a:pPr marL="0" lvl="0" indent="0" algn="ctr" rtl="0">
              <a:spcBef>
                <a:spcPts val="0"/>
              </a:spcBef>
              <a:spcAft>
                <a:spcPts val="0"/>
              </a:spcAft>
              <a:buNone/>
            </a:pPr>
            <a:r>
              <a:rPr lang="nl" b="1" dirty="0">
                <a:latin typeface="Roboto" pitchFamily="2" charset="0"/>
                <a:ea typeface="Roboto" pitchFamily="2" charset="0"/>
              </a:rPr>
              <a:t>OSINT in verhouding tot journalistieke innovaties</a:t>
            </a:r>
            <a:endParaRPr b="1" dirty="0">
              <a:latin typeface="Roboto" pitchFamily="2" charset="0"/>
              <a:ea typeface="Roboto"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body" idx="1"/>
          </p:nvPr>
        </p:nvSpPr>
        <p:spPr>
          <a:xfrm>
            <a:off x="623888" y="3842147"/>
            <a:ext cx="7886700" cy="1125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a:t>Hoe sociale media bijdraagt aan OSINT</a:t>
            </a:r>
            <a:endParaRPr/>
          </a:p>
        </p:txBody>
      </p:sp>
      <p:sp>
        <p:nvSpPr>
          <p:cNvPr id="2" name="Google Shape;84;p13">
            <a:extLst>
              <a:ext uri="{FF2B5EF4-FFF2-40B4-BE49-F238E27FC236}">
                <a16:creationId xmlns:a16="http://schemas.microsoft.com/office/drawing/2014/main" id="{3035FDC8-8EA2-CCD4-891E-4EDA03F1E519}"/>
              </a:ext>
            </a:extLst>
          </p:cNvPr>
          <p:cNvSpPr txBox="1">
            <a:spLocks/>
          </p:cNvSpPr>
          <p:nvPr/>
        </p:nvSpPr>
        <p:spPr>
          <a:xfrm>
            <a:off x="623888" y="3375419"/>
            <a:ext cx="6858000" cy="604033"/>
          </a:xfrm>
          <a:prstGeom prst="rect">
            <a:avLst/>
          </a:prstGeom>
          <a:noFill/>
          <a:ln>
            <a:noFill/>
          </a:ln>
        </p:spPr>
        <p:txBody>
          <a:bodyPr spcFirstLastPara="1" wrap="square" lIns="68575" tIns="34275" rIns="68575" bIns="34275" anchor="b" anchorCtr="0">
            <a:normAutofit fontScale="70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en sociale media (SOCMINT)</a:t>
            </a:r>
            <a:endParaRPr lang="en-US" b="1" dirty="0">
              <a:latin typeface="Roboto" pitchFamily="2" charset="0"/>
              <a:ea typeface="Roboto" pitchFamily="2" charset="0"/>
              <a:cs typeface="Roboto"/>
              <a:sym typeface="Roboto"/>
            </a:endParaRPr>
          </a:p>
        </p:txBody>
      </p:sp>
      <p:pic>
        <p:nvPicPr>
          <p:cNvPr id="34818" name="Picture 2" descr="Unveiling Social Media OSINT: Understanding the Dynamics of Social Media  Intelligence (SOCMINT) | by Fazla rabbi | Medium">
            <a:extLst>
              <a:ext uri="{FF2B5EF4-FFF2-40B4-BE49-F238E27FC236}">
                <a16:creationId xmlns:a16="http://schemas.microsoft.com/office/drawing/2014/main" id="{5BB6D3F4-E4BB-BEBE-98EC-74E3DC594E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67" r="1250" b="30409"/>
          <a:stretch/>
        </p:blipFill>
        <p:spPr bwMode="auto">
          <a:xfrm>
            <a:off x="1588" y="0"/>
            <a:ext cx="9175390" cy="3289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5"/>
          <p:cNvSpPr txBox="1">
            <a:spLocks noGrp="1"/>
          </p:cNvSpPr>
          <p:nvPr>
            <p:ph type="body" idx="1"/>
          </p:nvPr>
        </p:nvSpPr>
        <p:spPr>
          <a:xfrm>
            <a:off x="628650" y="1369219"/>
            <a:ext cx="43434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Je kunt gegevens van gebruikers bijhouden</a:t>
            </a:r>
            <a:endParaRPr dirty="0"/>
          </a:p>
          <a:p>
            <a:pPr lvl="0" algn="l" rtl="0">
              <a:spcBef>
                <a:spcPts val="0"/>
              </a:spcBef>
              <a:spcAft>
                <a:spcPts val="0"/>
              </a:spcAft>
              <a:buSzPts val="1400"/>
              <a:buFont typeface="Courier New" panose="02070309020205020404" pitchFamily="49" charset="0"/>
              <a:buChar char="o"/>
            </a:pPr>
            <a:r>
              <a:rPr lang="nl" dirty="0"/>
              <a:t>Real time volgen</a:t>
            </a:r>
            <a:endParaRPr dirty="0"/>
          </a:p>
          <a:p>
            <a:pPr lvl="0" algn="l" rtl="0">
              <a:spcBef>
                <a:spcPts val="0"/>
              </a:spcBef>
              <a:spcAft>
                <a:spcPts val="0"/>
              </a:spcAft>
              <a:buSzPts val="1400"/>
              <a:buFont typeface="Courier New" panose="02070309020205020404" pitchFamily="49" charset="0"/>
              <a:buChar char="o"/>
            </a:pPr>
            <a:r>
              <a:rPr lang="nl" dirty="0"/>
              <a:t>Discussies verzamelen</a:t>
            </a:r>
            <a:endParaRPr dirty="0"/>
          </a:p>
          <a:p>
            <a:pPr lvl="0" algn="l" rtl="0">
              <a:spcBef>
                <a:spcPts val="0"/>
              </a:spcBef>
              <a:spcAft>
                <a:spcPts val="0"/>
              </a:spcAft>
              <a:buSzPts val="1400"/>
              <a:buFont typeface="Courier New" panose="02070309020205020404" pitchFamily="49" charset="0"/>
              <a:buChar char="o"/>
            </a:pPr>
            <a:r>
              <a:rPr lang="nl" dirty="0"/>
              <a:t>Herkennen van bots</a:t>
            </a:r>
            <a:endParaRPr dirty="0"/>
          </a:p>
          <a:p>
            <a:pPr lvl="0" algn="l" rtl="0">
              <a:spcBef>
                <a:spcPts val="0"/>
              </a:spcBef>
              <a:spcAft>
                <a:spcPts val="0"/>
              </a:spcAft>
              <a:buSzPts val="1400"/>
              <a:buFont typeface="Courier New" panose="02070309020205020404" pitchFamily="49" charset="0"/>
              <a:buChar char="o"/>
            </a:pPr>
            <a:r>
              <a:rPr lang="nl" dirty="0"/>
              <a:t>Wordt veel gebruikt voor security doeleinden</a:t>
            </a:r>
            <a:endParaRPr dirty="0"/>
          </a:p>
        </p:txBody>
      </p:sp>
      <p:sp>
        <p:nvSpPr>
          <p:cNvPr id="2" name="Google Shape;84;p13">
            <a:extLst>
              <a:ext uri="{FF2B5EF4-FFF2-40B4-BE49-F238E27FC236}">
                <a16:creationId xmlns:a16="http://schemas.microsoft.com/office/drawing/2014/main" id="{43301007-C0B6-E2EF-5C4B-DCBA0F67A9C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Gebruik van SOCMINT</a:t>
            </a:r>
            <a:endParaRPr lang="en-US" b="1" dirty="0">
              <a:latin typeface="Roboto" pitchFamily="2" charset="0"/>
              <a:ea typeface="Roboto" pitchFamily="2" charset="0"/>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3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Privacy gevoelig</a:t>
            </a:r>
            <a:endParaRPr dirty="0"/>
          </a:p>
          <a:p>
            <a:pPr lvl="0" algn="l" rtl="0">
              <a:spcBef>
                <a:spcPts val="0"/>
              </a:spcBef>
              <a:spcAft>
                <a:spcPts val="0"/>
              </a:spcAft>
              <a:buSzPts val="1400"/>
              <a:buFont typeface="Courier New" panose="02070309020205020404" pitchFamily="49" charset="0"/>
              <a:buChar char="o"/>
            </a:pPr>
            <a:r>
              <a:rPr lang="nl" dirty="0"/>
              <a:t>Ethische vraagstukken</a:t>
            </a:r>
            <a:endParaRPr dirty="0"/>
          </a:p>
          <a:p>
            <a:pPr lvl="0" algn="l" rtl="0">
              <a:spcBef>
                <a:spcPts val="0"/>
              </a:spcBef>
              <a:spcAft>
                <a:spcPts val="0"/>
              </a:spcAft>
              <a:buSzPts val="1400"/>
              <a:buFont typeface="Courier New" panose="02070309020205020404" pitchFamily="49" charset="0"/>
              <a:buChar char="o"/>
            </a:pPr>
            <a:r>
              <a:rPr lang="nl" dirty="0"/>
              <a:t>Privacy wetgeving</a:t>
            </a:r>
            <a:endParaRPr dirty="0"/>
          </a:p>
        </p:txBody>
      </p:sp>
      <p:sp>
        <p:nvSpPr>
          <p:cNvPr id="2" name="Google Shape;84;p13">
            <a:extLst>
              <a:ext uri="{FF2B5EF4-FFF2-40B4-BE49-F238E27FC236}">
                <a16:creationId xmlns:a16="http://schemas.microsoft.com/office/drawing/2014/main" id="{C3923F98-58F4-8184-C2C9-9FDED2EE62AD}"/>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Uitdagingen</a:t>
            </a:r>
            <a:endParaRPr lang="en-US" b="1" dirty="0">
              <a:latin typeface="Roboto" pitchFamily="2" charset="0"/>
              <a:ea typeface="Roboto" pitchFamily="2" charset="0"/>
              <a:cs typeface="Roboto"/>
              <a:sym typeface="Roboto"/>
            </a:endParaRPr>
          </a:p>
        </p:txBody>
      </p:sp>
      <p:pic>
        <p:nvPicPr>
          <p:cNvPr id="27650" name="Picture 2" descr="Why a search engine that scans your face is dangerous : NPR">
            <a:extLst>
              <a:ext uri="{FF2B5EF4-FFF2-40B4-BE49-F238E27FC236}">
                <a16:creationId xmlns:a16="http://schemas.microsoft.com/office/drawing/2014/main" id="{FB4B7EF8-028E-A496-3838-22EEF20B4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649" y="1113434"/>
            <a:ext cx="3114675" cy="2916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35842" name="Picture 2" descr="Projet de data center dans les Hauts-de-Flandre : qui à la place du géant  américain Microsoft ? - La Voix du Nord">
            <a:extLst>
              <a:ext uri="{FF2B5EF4-FFF2-40B4-BE49-F238E27FC236}">
                <a16:creationId xmlns:a16="http://schemas.microsoft.com/office/drawing/2014/main" id="{9D3E361E-E491-D72A-6DAA-1993B9ED5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5140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BAE4C60-6A9A-C221-8B52-61F20FA2EC6B}"/>
              </a:ext>
            </a:extLst>
          </p:cNvPr>
          <p:cNvSpPr/>
          <p:nvPr/>
        </p:nvSpPr>
        <p:spPr>
          <a:xfrm>
            <a:off x="0" y="698500"/>
            <a:ext cx="9144000" cy="4445000"/>
          </a:xfrm>
          <a:prstGeom prst="rect">
            <a:avLst/>
          </a:prstGeom>
          <a:gradFill>
            <a:gsLst>
              <a:gs pos="0">
                <a:schemeClr val="bg1">
                  <a:alpha val="0"/>
                </a:schemeClr>
              </a:gs>
              <a:gs pos="68000">
                <a:schemeClr val="tx1">
                  <a:alpha val="67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8" name="Google Shape;248;p37"/>
          <p:cNvSpPr txBox="1">
            <a:spLocks noGrp="1"/>
          </p:cNvSpPr>
          <p:nvPr>
            <p:ph type="body" idx="1"/>
          </p:nvPr>
        </p:nvSpPr>
        <p:spPr>
          <a:xfrm>
            <a:off x="623888" y="4096147"/>
            <a:ext cx="7886700" cy="1125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dirty="0">
                <a:solidFill>
                  <a:schemeClr val="bg1"/>
                </a:solidFill>
                <a:latin typeface="Roboto" pitchFamily="2" charset="0"/>
                <a:ea typeface="Roboto" pitchFamily="2" charset="0"/>
              </a:rPr>
              <a:t>Hoe de mogelijkheden van OSINT groter worden door middel van AI</a:t>
            </a:r>
            <a:endParaRPr dirty="0">
              <a:solidFill>
                <a:schemeClr val="bg1"/>
              </a:solidFill>
              <a:latin typeface="Roboto" pitchFamily="2" charset="0"/>
              <a:ea typeface="Roboto" pitchFamily="2" charset="0"/>
            </a:endParaRPr>
          </a:p>
        </p:txBody>
      </p:sp>
      <p:sp>
        <p:nvSpPr>
          <p:cNvPr id="2" name="Google Shape;84;p13">
            <a:extLst>
              <a:ext uri="{FF2B5EF4-FFF2-40B4-BE49-F238E27FC236}">
                <a16:creationId xmlns:a16="http://schemas.microsoft.com/office/drawing/2014/main" id="{9C22CC80-68EB-8E95-E56F-1DAE255F13CE}"/>
              </a:ext>
            </a:extLst>
          </p:cNvPr>
          <p:cNvSpPr txBox="1">
            <a:spLocks/>
          </p:cNvSpPr>
          <p:nvPr/>
        </p:nvSpPr>
        <p:spPr>
          <a:xfrm>
            <a:off x="623888" y="3629419"/>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solidFill>
                  <a:schemeClr val="bg1"/>
                </a:solidFill>
                <a:latin typeface="Roboto" pitchFamily="2" charset="0"/>
                <a:ea typeface="Roboto" pitchFamily="2" charset="0"/>
              </a:rPr>
              <a:t>OSINT en AI</a:t>
            </a:r>
            <a:endParaRPr lang="en-US" b="1" dirty="0">
              <a:solidFill>
                <a:schemeClr val="bg1"/>
              </a:solidFill>
              <a:latin typeface="Roboto" pitchFamily="2" charset="0"/>
              <a:ea typeface="Roboto" pitchFamily="2" charset="0"/>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38"/>
          <p:cNvSpPr txBox="1">
            <a:spLocks noGrp="1"/>
          </p:cNvSpPr>
          <p:nvPr>
            <p:ph type="body" idx="1"/>
          </p:nvPr>
        </p:nvSpPr>
        <p:spPr>
          <a:xfrm>
            <a:off x="628650" y="1369219"/>
            <a:ext cx="2819400" cy="3263400"/>
          </a:xfrm>
          <a:prstGeom prst="rect">
            <a:avLst/>
          </a:prstGeom>
        </p:spPr>
        <p:txBody>
          <a:bodyPr spcFirstLastPara="1" wrap="square" lIns="68575" tIns="34275" rIns="68575" bIns="34275" anchor="t" anchorCtr="0">
            <a:normAutofit/>
          </a:bodyPr>
          <a:lstStyle/>
          <a:p>
            <a:pPr marL="457200" lvl="0" indent="-342900" algn="l" rtl="0">
              <a:lnSpc>
                <a:spcPct val="150000"/>
              </a:lnSpc>
              <a:spcBef>
                <a:spcPts val="800"/>
              </a:spcBef>
              <a:spcAft>
                <a:spcPts val="0"/>
              </a:spcAft>
              <a:buSzPts val="1800"/>
              <a:buFont typeface="Courier New" panose="02070309020205020404" pitchFamily="49" charset="0"/>
              <a:buChar char="o"/>
            </a:pPr>
            <a:r>
              <a:rPr lang="nl" sz="1800" dirty="0">
                <a:latin typeface="Roboto" pitchFamily="2" charset="0"/>
                <a:ea typeface="Roboto" pitchFamily="2" charset="0"/>
              </a:rPr>
              <a:t>Automatische scraping en crawling </a:t>
            </a:r>
            <a:endParaRPr sz="1800" dirty="0">
              <a:latin typeface="Roboto" pitchFamily="2" charset="0"/>
              <a:ea typeface="Roboto" pitchFamily="2" charset="0"/>
            </a:endParaRPr>
          </a:p>
          <a:p>
            <a:pPr marL="457200" lvl="0" indent="-342900" algn="l" rtl="0">
              <a:lnSpc>
                <a:spcPct val="150000"/>
              </a:lnSpc>
              <a:spcBef>
                <a:spcPts val="0"/>
              </a:spcBef>
              <a:spcAft>
                <a:spcPts val="0"/>
              </a:spcAft>
              <a:buSzPts val="1800"/>
              <a:buFont typeface="Courier New" panose="02070309020205020404" pitchFamily="49" charset="0"/>
              <a:buChar char="o"/>
            </a:pPr>
            <a:r>
              <a:rPr lang="nl" sz="1800" dirty="0">
                <a:latin typeface="Roboto" pitchFamily="2" charset="0"/>
                <a:ea typeface="Roboto" pitchFamily="2" charset="0"/>
              </a:rPr>
              <a:t>AI-filter</a:t>
            </a:r>
            <a:endParaRPr sz="1800" dirty="0">
              <a:latin typeface="Roboto" pitchFamily="2" charset="0"/>
              <a:ea typeface="Roboto" pitchFamily="2" charset="0"/>
            </a:endParaRPr>
          </a:p>
          <a:p>
            <a:pPr marL="457200" lvl="0" indent="-342900" algn="l" rtl="0">
              <a:lnSpc>
                <a:spcPct val="150000"/>
              </a:lnSpc>
              <a:spcBef>
                <a:spcPts val="0"/>
              </a:spcBef>
              <a:spcAft>
                <a:spcPts val="0"/>
              </a:spcAft>
              <a:buSzPts val="1800"/>
              <a:buFont typeface="Courier New" panose="02070309020205020404" pitchFamily="49" charset="0"/>
              <a:buChar char="o"/>
            </a:pPr>
            <a:r>
              <a:rPr lang="nl" sz="1800" dirty="0">
                <a:latin typeface="Roboto" pitchFamily="2" charset="0"/>
                <a:ea typeface="Roboto" pitchFamily="2" charset="0"/>
              </a:rPr>
              <a:t>Integratie van gestructureerde en ongestructureerde data</a:t>
            </a:r>
            <a:endParaRPr sz="1800" dirty="0">
              <a:latin typeface="Roboto" pitchFamily="2" charset="0"/>
              <a:ea typeface="Roboto" pitchFamily="2" charset="0"/>
            </a:endParaRPr>
          </a:p>
          <a:p>
            <a:pPr marL="342900" lvl="0" indent="-342900" algn="l" rtl="0">
              <a:spcBef>
                <a:spcPts val="800"/>
              </a:spcBef>
              <a:spcAft>
                <a:spcPts val="0"/>
              </a:spcAft>
              <a:buFont typeface="Courier New" panose="02070309020205020404" pitchFamily="49" charset="0"/>
              <a:buChar char="o"/>
            </a:pPr>
            <a:endParaRPr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B4EBBF1F-BE24-A163-6BF1-D1B0864BBEFF}"/>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Datasets verzamelen</a:t>
            </a:r>
            <a:endParaRPr lang="en-US" b="1" dirty="0">
              <a:latin typeface="Roboto" pitchFamily="2" charset="0"/>
              <a:ea typeface="Roboto" pitchFamily="2" charset="0"/>
              <a:cs typeface="Roboto"/>
              <a:sym typeface="Roboto"/>
            </a:endParaRPr>
          </a:p>
        </p:txBody>
      </p:sp>
      <p:pic>
        <p:nvPicPr>
          <p:cNvPr id="2050" name="Picture 2" descr="Meta-Dataset Dataset | Papers With Code">
            <a:extLst>
              <a:ext uri="{FF2B5EF4-FFF2-40B4-BE49-F238E27FC236}">
                <a16:creationId xmlns:a16="http://schemas.microsoft.com/office/drawing/2014/main" id="{5D1F228C-FA25-85D4-59C5-6B36582D7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180" y="1766414"/>
            <a:ext cx="4547539" cy="2218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91" name="Google Shape;91;p14"/>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nl" b="1">
                <a:solidFill>
                  <a:schemeClr val="lt1"/>
                </a:solidFill>
                <a:latin typeface="Roboto"/>
                <a:ea typeface="Roboto"/>
                <a:cs typeface="Roboto"/>
                <a:sym typeface="Roboto"/>
              </a:rPr>
              <a:t>Open Source INTelligence</a:t>
            </a:r>
            <a:endParaRPr b="1">
              <a:solidFill>
                <a:schemeClr val="lt1"/>
              </a:solidFill>
              <a:latin typeface="Roboto"/>
              <a:ea typeface="Roboto"/>
              <a:cs typeface="Roboto"/>
              <a:sym typeface="Roboto"/>
            </a:endParaRPr>
          </a:p>
        </p:txBody>
      </p:sp>
      <p:sp>
        <p:nvSpPr>
          <p:cNvPr id="92" name="Google Shape;92;p14"/>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l" rtl="0">
              <a:lnSpc>
                <a:spcPct val="115000"/>
              </a:lnSpc>
              <a:spcBef>
                <a:spcPts val="0"/>
              </a:spcBef>
              <a:spcAft>
                <a:spcPts val="0"/>
              </a:spcAft>
              <a:buClr>
                <a:schemeClr val="dk1"/>
              </a:buClr>
              <a:buSzPts val="1100"/>
              <a:buFont typeface="Arial"/>
              <a:buNone/>
            </a:pPr>
            <a:r>
              <a:rPr lang="nl" sz="1100">
                <a:solidFill>
                  <a:srgbClr val="F3F3F3"/>
                </a:solidFill>
                <a:latin typeface="Roboto Black"/>
                <a:ea typeface="Roboto Black"/>
                <a:cs typeface="Roboto Black"/>
                <a:sym typeface="Roboto Black"/>
              </a:rPr>
              <a:t>OSINT</a:t>
            </a:r>
            <a:endParaRPr>
              <a:solidFill>
                <a:srgbClr val="F3F3F3"/>
              </a:solidFill>
              <a:latin typeface="Roboto Black"/>
              <a:ea typeface="Roboto Black"/>
              <a:cs typeface="Roboto Black"/>
              <a:sym typeface="Roboto Blac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Rectangle 5">
            <a:extLst>
              <a:ext uri="{FF2B5EF4-FFF2-40B4-BE49-F238E27FC236}">
                <a16:creationId xmlns:a16="http://schemas.microsoft.com/office/drawing/2014/main" id="{C00C3CA8-F352-A9D5-0542-A69CFF69A17C}"/>
              </a:ext>
            </a:extLst>
          </p:cNvPr>
          <p:cNvSpPr/>
          <p:nvPr/>
        </p:nvSpPr>
        <p:spPr>
          <a:xfrm>
            <a:off x="0" y="0"/>
            <a:ext cx="9544050" cy="5486400"/>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pic>
        <p:nvPicPr>
          <p:cNvPr id="260" name="Google Shape;260;p39"/>
          <p:cNvPicPr preferRelativeResize="0"/>
          <p:nvPr/>
        </p:nvPicPr>
        <p:blipFill>
          <a:blip r:embed="rId3">
            <a:alphaModFix/>
          </a:blip>
          <a:srcRect t="4249"/>
          <a:stretch/>
        </p:blipFill>
        <p:spPr>
          <a:xfrm>
            <a:off x="1143000" y="1169577"/>
            <a:ext cx="6858000" cy="3693702"/>
          </a:xfrm>
          <a:prstGeom prst="rect">
            <a:avLst/>
          </a:prstGeom>
          <a:noFill/>
          <a:ln>
            <a:noFill/>
          </a:ln>
        </p:spPr>
      </p:pic>
      <p:sp>
        <p:nvSpPr>
          <p:cNvPr id="261" name="Google Shape;261;p39"/>
          <p:cNvSpPr/>
          <p:nvPr/>
        </p:nvSpPr>
        <p:spPr>
          <a:xfrm>
            <a:off x="2991662" y="1996252"/>
            <a:ext cx="723088"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2" name="Google Shape;262;p39"/>
          <p:cNvSpPr/>
          <p:nvPr/>
        </p:nvSpPr>
        <p:spPr>
          <a:xfrm>
            <a:off x="2520460" y="3857624"/>
            <a:ext cx="642386"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3" name="Google Shape;263;p39"/>
          <p:cNvSpPr/>
          <p:nvPr/>
        </p:nvSpPr>
        <p:spPr>
          <a:xfrm>
            <a:off x="3714750" y="1373130"/>
            <a:ext cx="946150"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4" name="Google Shape;264;p39"/>
          <p:cNvSpPr/>
          <p:nvPr/>
        </p:nvSpPr>
        <p:spPr>
          <a:xfrm>
            <a:off x="5549899" y="4052687"/>
            <a:ext cx="1729001"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84;p13">
            <a:extLst>
              <a:ext uri="{FF2B5EF4-FFF2-40B4-BE49-F238E27FC236}">
                <a16:creationId xmlns:a16="http://schemas.microsoft.com/office/drawing/2014/main" id="{FE6DB572-EFB4-BE94-1A26-296763FDCAA5}"/>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solidFill>
                  <a:schemeClr val="bg1"/>
                </a:solidFill>
                <a:latin typeface="Roboto" pitchFamily="2" charset="0"/>
                <a:ea typeface="Roboto" pitchFamily="2" charset="0"/>
              </a:rPr>
              <a:t>Patronen in grote datasets</a:t>
            </a:r>
            <a:endParaRPr lang="en-US" b="1" dirty="0">
              <a:solidFill>
                <a:schemeClr val="bg1"/>
              </a:solidFill>
              <a:latin typeface="Roboto" pitchFamily="2" charset="0"/>
              <a:ea typeface="Roboto" pitchFamily="2" charset="0"/>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4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nl" sz="1700">
                <a:latin typeface="Roboto"/>
                <a:ea typeface="Roboto"/>
                <a:cs typeface="Roboto"/>
                <a:sym typeface="Roboto"/>
              </a:rPr>
              <a:t>"Искусственный интеллект революционизирует разведку"</a:t>
            </a:r>
            <a:endParaRPr sz="1700">
              <a:latin typeface="Roboto"/>
              <a:ea typeface="Roboto"/>
              <a:cs typeface="Roboto"/>
              <a:sym typeface="Roboto"/>
            </a:endParaRPr>
          </a:p>
          <a:p>
            <a:pPr marL="0" lvl="0" indent="0" algn="ctr" rtl="0">
              <a:spcBef>
                <a:spcPts val="800"/>
              </a:spcBef>
              <a:spcAft>
                <a:spcPts val="0"/>
              </a:spcAft>
              <a:buNone/>
            </a:pPr>
            <a:endParaRPr sz="1700">
              <a:latin typeface="Roboto"/>
              <a:ea typeface="Roboto"/>
              <a:cs typeface="Roboto"/>
              <a:sym typeface="Roboto"/>
            </a:endParaRPr>
          </a:p>
          <a:p>
            <a:pPr marL="0" lvl="0" indent="0" algn="ctr" rtl="0">
              <a:spcBef>
                <a:spcPts val="800"/>
              </a:spcBef>
              <a:spcAft>
                <a:spcPts val="0"/>
              </a:spcAft>
              <a:buNone/>
            </a:pPr>
            <a:r>
              <a:rPr lang="nl" sz="1700">
                <a:latin typeface="Roboto"/>
                <a:ea typeface="Roboto"/>
                <a:cs typeface="Roboto"/>
                <a:sym typeface="Roboto"/>
              </a:rPr>
              <a:t>"الذكاء الاصطناعي يعزز قدرات الاستخبارات مفتوحة المصدر"</a:t>
            </a:r>
            <a:endParaRPr sz="1700">
              <a:latin typeface="Roboto"/>
              <a:ea typeface="Roboto"/>
              <a:cs typeface="Roboto"/>
              <a:sym typeface="Roboto"/>
            </a:endParaRPr>
          </a:p>
          <a:p>
            <a:pPr marL="0" lvl="0" indent="0" algn="ctr" rtl="0">
              <a:spcBef>
                <a:spcPts val="800"/>
              </a:spcBef>
              <a:spcAft>
                <a:spcPts val="0"/>
              </a:spcAft>
              <a:buNone/>
            </a:pPr>
            <a:endParaRPr sz="1700">
              <a:latin typeface="Roboto"/>
              <a:ea typeface="Roboto"/>
              <a:cs typeface="Roboto"/>
              <a:sym typeface="Roboto"/>
            </a:endParaRPr>
          </a:p>
          <a:p>
            <a:pPr marL="0" lvl="0" indent="0" algn="ctr" rtl="0">
              <a:spcBef>
                <a:spcPts val="800"/>
              </a:spcBef>
              <a:spcAft>
                <a:spcPts val="0"/>
              </a:spcAft>
              <a:buNone/>
            </a:pPr>
            <a:r>
              <a:rPr lang="nl" sz="1700">
                <a:latin typeface="Roboto"/>
                <a:ea typeface="Roboto"/>
                <a:cs typeface="Roboto"/>
                <a:sym typeface="Roboto"/>
              </a:rPr>
              <a:t>"人工智能在开源情报中的应用日益广泛"</a:t>
            </a:r>
            <a:endParaRPr sz="1700">
              <a:latin typeface="Roboto"/>
              <a:ea typeface="Roboto"/>
              <a:cs typeface="Roboto"/>
              <a:sym typeface="Roboto"/>
            </a:endParaRPr>
          </a:p>
        </p:txBody>
      </p:sp>
      <p:sp>
        <p:nvSpPr>
          <p:cNvPr id="271" name="Google Shape;271;p40"/>
          <p:cNvSpPr txBox="1">
            <a:spLocks noGrp="1"/>
          </p:cNvSpPr>
          <p:nvPr>
            <p:ph type="body" idx="1"/>
          </p:nvPr>
        </p:nvSpPr>
        <p:spPr>
          <a:xfrm>
            <a:off x="0" y="1369219"/>
            <a:ext cx="9144000" cy="32634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nl" sz="1700" dirty="0"/>
              <a:t> "Kunstmatige intelligentie revolutioneert inlichtingen"</a:t>
            </a:r>
            <a:endParaRPr sz="1700" dirty="0"/>
          </a:p>
          <a:p>
            <a:pPr marL="0" lvl="0" indent="0" algn="ctr" rtl="0">
              <a:spcBef>
                <a:spcPts val="800"/>
              </a:spcBef>
              <a:spcAft>
                <a:spcPts val="0"/>
              </a:spcAft>
              <a:buNone/>
            </a:pPr>
            <a:endParaRPr sz="1700" dirty="0"/>
          </a:p>
          <a:p>
            <a:pPr marL="0" lvl="0" indent="0" algn="ctr" rtl="0">
              <a:spcBef>
                <a:spcPts val="800"/>
              </a:spcBef>
              <a:spcAft>
                <a:spcPts val="0"/>
              </a:spcAft>
              <a:buNone/>
            </a:pPr>
            <a:r>
              <a:rPr lang="nl" sz="1700" dirty="0"/>
              <a:t>"AI verbetert de mogelijkheden van open source intelligence"</a:t>
            </a:r>
            <a:endParaRPr sz="1700" dirty="0"/>
          </a:p>
          <a:p>
            <a:pPr marL="0" lvl="0" indent="0" algn="ctr" rtl="0">
              <a:spcBef>
                <a:spcPts val="800"/>
              </a:spcBef>
              <a:spcAft>
                <a:spcPts val="0"/>
              </a:spcAft>
              <a:buNone/>
            </a:pPr>
            <a:endParaRPr sz="1700" dirty="0"/>
          </a:p>
          <a:p>
            <a:pPr marL="0" lvl="0" indent="0" algn="ctr" rtl="0">
              <a:spcBef>
                <a:spcPts val="800"/>
              </a:spcBef>
              <a:spcAft>
                <a:spcPts val="0"/>
              </a:spcAft>
              <a:buNone/>
            </a:pPr>
            <a:r>
              <a:rPr lang="nl" sz="1700" dirty="0"/>
              <a:t>"Het gebruik van AI in OSINT wordt steeds wijdverbreider"</a:t>
            </a:r>
            <a:endParaRPr sz="1700" dirty="0"/>
          </a:p>
        </p:txBody>
      </p:sp>
      <p:sp>
        <p:nvSpPr>
          <p:cNvPr id="2" name="Google Shape;84;p13">
            <a:extLst>
              <a:ext uri="{FF2B5EF4-FFF2-40B4-BE49-F238E27FC236}">
                <a16:creationId xmlns:a16="http://schemas.microsoft.com/office/drawing/2014/main" id="{623D12EC-393D-9903-F5F8-EC18DB88A134}"/>
              </a:ext>
            </a:extLst>
          </p:cNvPr>
          <p:cNvSpPr txBox="1">
            <a:spLocks/>
          </p:cNvSpPr>
          <p:nvPr/>
        </p:nvSpPr>
        <p:spPr>
          <a:xfrm>
            <a:off x="0" y="565544"/>
            <a:ext cx="9144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nl-NL" b="1" dirty="0">
                <a:solidFill>
                  <a:schemeClr val="tx1"/>
                </a:solidFill>
                <a:latin typeface="Roboto" pitchFamily="2" charset="0"/>
                <a:ea typeface="Roboto" pitchFamily="2" charset="0"/>
              </a:rPr>
              <a:t>AI en vreemde talen</a:t>
            </a:r>
            <a:endParaRPr lang="en-US" b="1" dirty="0">
              <a:solidFill>
                <a:schemeClr val="tx1"/>
              </a:solidFill>
              <a:latin typeface="Roboto" pitchFamily="2" charset="0"/>
              <a:ea typeface="Roboto" pitchFamily="2" charset="0"/>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71"/>
                                        </p:tgtEl>
                                        <p:attrNameLst>
                                          <p:attrName>style.visibility</p:attrName>
                                        </p:attrNameLst>
                                      </p:cBhvr>
                                      <p:to>
                                        <p:strVal val="visible"/>
                                      </p:to>
                                    </p:set>
                                    <p:animEffect transition="in" filter="fade">
                                      <p:cBhvr>
                                        <p:cTn id="9"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sp>
        <p:nvSpPr>
          <p:cNvPr id="2" name="Google Shape;84;p13">
            <a:extLst>
              <a:ext uri="{FF2B5EF4-FFF2-40B4-BE49-F238E27FC236}">
                <a16:creationId xmlns:a16="http://schemas.microsoft.com/office/drawing/2014/main" id="{EBF218B2-9896-3167-4C69-7D50D679722D}"/>
              </a:ext>
            </a:extLst>
          </p:cNvPr>
          <p:cNvSpPr txBox="1">
            <a:spLocks/>
          </p:cNvSpPr>
          <p:nvPr/>
        </p:nvSpPr>
        <p:spPr>
          <a:xfrm>
            <a:off x="0" y="135144"/>
            <a:ext cx="9144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nl-NL" b="1" dirty="0">
                <a:solidFill>
                  <a:schemeClr val="tx1"/>
                </a:solidFill>
                <a:latin typeface="Roboto" pitchFamily="2" charset="0"/>
                <a:ea typeface="Roboto" pitchFamily="2" charset="0"/>
              </a:rPr>
              <a:t>AI en veel tekst </a:t>
            </a:r>
            <a:endParaRPr lang="en-US" b="1" dirty="0">
              <a:solidFill>
                <a:schemeClr val="tx1"/>
              </a:solidFill>
              <a:latin typeface="Roboto" pitchFamily="2" charset="0"/>
              <a:ea typeface="Roboto" pitchFamily="2" charset="0"/>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12290" name="Picture 2" descr="Black Box – A Stranger in the House of God">
            <a:extLst>
              <a:ext uri="{FF2B5EF4-FFF2-40B4-BE49-F238E27FC236}">
                <a16:creationId xmlns:a16="http://schemas.microsoft.com/office/drawing/2014/main" id="{06FFD582-2153-BD7A-F5B5-3F1B1517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0" y="867560"/>
            <a:ext cx="4207933" cy="3155950"/>
          </a:xfrm>
          <a:prstGeom prst="rect">
            <a:avLst/>
          </a:prstGeom>
          <a:noFill/>
          <a:extLst>
            <a:ext uri="{909E8E84-426E-40DD-AFC4-6F175D3DCCD1}">
              <a14:hiddenFill xmlns:a14="http://schemas.microsoft.com/office/drawing/2010/main">
                <a:solidFill>
                  <a:srgbClr val="FFFFFF"/>
                </a:solidFill>
              </a14:hiddenFill>
            </a:ext>
          </a:extLst>
        </p:spPr>
      </p:pic>
      <p:sp>
        <p:nvSpPr>
          <p:cNvPr id="282" name="Google Shape;282;p4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nl" dirty="0"/>
              <a:t>Information overload</a:t>
            </a:r>
            <a:endParaRPr dirty="0"/>
          </a:p>
          <a:p>
            <a:pPr marL="914400" lvl="1" indent="-317500" algn="l" rtl="0">
              <a:spcBef>
                <a:spcPts val="0"/>
              </a:spcBef>
              <a:spcAft>
                <a:spcPts val="0"/>
              </a:spcAft>
              <a:buSzPts val="1400"/>
              <a:buChar char="•"/>
            </a:pPr>
            <a:r>
              <a:rPr lang="nl" dirty="0"/>
              <a:t>Desinformatie door AI</a:t>
            </a:r>
            <a:endParaRPr dirty="0"/>
          </a:p>
          <a:p>
            <a:pPr marL="457200" lvl="0" indent="-317500" algn="l" rtl="0">
              <a:spcBef>
                <a:spcPts val="0"/>
              </a:spcBef>
              <a:spcAft>
                <a:spcPts val="0"/>
              </a:spcAft>
              <a:buSzPts val="1400"/>
              <a:buChar char="•"/>
            </a:pPr>
            <a:r>
              <a:rPr lang="nl" dirty="0"/>
              <a:t>Betrouwbaarheid</a:t>
            </a:r>
            <a:endParaRPr dirty="0"/>
          </a:p>
          <a:p>
            <a:pPr marL="914400" lvl="1" indent="-317500" algn="l" rtl="0">
              <a:spcBef>
                <a:spcPts val="0"/>
              </a:spcBef>
              <a:spcAft>
                <a:spcPts val="0"/>
              </a:spcAft>
              <a:buSzPts val="1400"/>
              <a:buChar char="•"/>
            </a:pPr>
            <a:r>
              <a:rPr lang="nl" dirty="0"/>
              <a:t>AI is een blackbox</a:t>
            </a:r>
            <a:endParaRPr dirty="0"/>
          </a:p>
          <a:p>
            <a:pPr marL="914400" lvl="1" indent="-317500" algn="l" rtl="0">
              <a:spcBef>
                <a:spcPts val="0"/>
              </a:spcBef>
              <a:spcAft>
                <a:spcPts val="0"/>
              </a:spcAft>
              <a:buSzPts val="1400"/>
              <a:buChar char="•"/>
            </a:pPr>
            <a:r>
              <a:rPr lang="nl" dirty="0"/>
              <a:t>Meer menselijke controle nodig</a:t>
            </a:r>
            <a:endParaRPr dirty="0"/>
          </a:p>
          <a:p>
            <a:pPr marL="457200" lvl="0" indent="-317500" algn="l" rtl="0">
              <a:spcBef>
                <a:spcPts val="0"/>
              </a:spcBef>
              <a:spcAft>
                <a:spcPts val="0"/>
              </a:spcAft>
              <a:buSzPts val="1400"/>
              <a:buChar char="•"/>
            </a:pPr>
            <a:r>
              <a:rPr lang="nl" dirty="0"/>
              <a:t>Regulatie</a:t>
            </a:r>
            <a:endParaRPr dirty="0"/>
          </a:p>
          <a:p>
            <a:pPr marL="914400" lvl="1" indent="-317500" algn="l" rtl="0">
              <a:spcBef>
                <a:spcPts val="0"/>
              </a:spcBef>
              <a:spcAft>
                <a:spcPts val="0"/>
              </a:spcAft>
              <a:buSzPts val="1400"/>
              <a:buChar char="•"/>
            </a:pPr>
            <a:r>
              <a:rPr lang="nl" dirty="0"/>
              <a:t>Privacy en ethiek</a:t>
            </a: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nl" sz="1000" dirty="0"/>
              <a:t>Bron: </a:t>
            </a:r>
            <a:r>
              <a:rPr lang="nl" sz="1000" u="sng" dirty="0">
                <a:solidFill>
                  <a:schemeClr val="hlink"/>
                </a:solidFill>
                <a:hlinkClick r:id="rId4"/>
              </a:rPr>
              <a:t>https://pmc.ncbi.nlm.nih.gov/articles/PMC9883130/#Sec8</a:t>
            </a:r>
            <a:r>
              <a:rPr lang="nl" sz="1000" dirty="0"/>
              <a:t> </a:t>
            </a:r>
            <a:endParaRPr sz="1000" dirty="0"/>
          </a:p>
        </p:txBody>
      </p:sp>
      <p:sp>
        <p:nvSpPr>
          <p:cNvPr id="5" name="Google Shape;84;p13">
            <a:extLst>
              <a:ext uri="{FF2B5EF4-FFF2-40B4-BE49-F238E27FC236}">
                <a16:creationId xmlns:a16="http://schemas.microsoft.com/office/drawing/2014/main" id="{1D1F9FD0-9A88-47EF-3C0F-6DC838E1082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UITDAGINGEN</a:t>
            </a:r>
            <a:endParaRPr lang="en-US" b="1" dirty="0">
              <a:latin typeface="Roboto" pitchFamily="2" charset="0"/>
              <a:ea typeface="Roboto" pitchFamily="2" charset="0"/>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288" name="Google Shape;288;p4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289" name="Google Shape;289;p43"/>
          <p:cNvPicPr preferRelativeResize="0"/>
          <p:nvPr/>
        </p:nvPicPr>
        <p:blipFill>
          <a:blip r:embed="rId3">
            <a:alphaModFix/>
          </a:blip>
          <a:stretch>
            <a:fillRect/>
          </a:stretch>
        </p:blipFill>
        <p:spPr>
          <a:xfrm>
            <a:off x="160025" y="1218613"/>
            <a:ext cx="5181375" cy="2706275"/>
          </a:xfrm>
          <a:prstGeom prst="rect">
            <a:avLst/>
          </a:prstGeom>
          <a:noFill/>
          <a:ln>
            <a:noFill/>
          </a:ln>
        </p:spPr>
      </p:pic>
      <p:pic>
        <p:nvPicPr>
          <p:cNvPr id="290" name="Google Shape;290;p43"/>
          <p:cNvPicPr preferRelativeResize="0"/>
          <p:nvPr/>
        </p:nvPicPr>
        <p:blipFill>
          <a:blip r:embed="rId4">
            <a:alphaModFix/>
          </a:blip>
          <a:stretch>
            <a:fillRect/>
          </a:stretch>
        </p:blipFill>
        <p:spPr>
          <a:xfrm>
            <a:off x="2290923" y="370873"/>
            <a:ext cx="5953899" cy="2838575"/>
          </a:xfrm>
          <a:prstGeom prst="rect">
            <a:avLst/>
          </a:prstGeom>
          <a:noFill/>
          <a:ln>
            <a:noFill/>
          </a:ln>
        </p:spPr>
      </p:pic>
      <p:pic>
        <p:nvPicPr>
          <p:cNvPr id="291" name="Google Shape;291;p43"/>
          <p:cNvPicPr preferRelativeResize="0"/>
          <p:nvPr/>
        </p:nvPicPr>
        <p:blipFill>
          <a:blip r:embed="rId5">
            <a:alphaModFix/>
          </a:blip>
          <a:stretch>
            <a:fillRect/>
          </a:stretch>
        </p:blipFill>
        <p:spPr>
          <a:xfrm>
            <a:off x="576933" y="273862"/>
            <a:ext cx="4347553" cy="4048125"/>
          </a:xfrm>
          <a:prstGeom prst="rect">
            <a:avLst/>
          </a:prstGeom>
          <a:noFill/>
          <a:ln>
            <a:noFill/>
          </a:ln>
        </p:spPr>
      </p:pic>
      <p:pic>
        <p:nvPicPr>
          <p:cNvPr id="292" name="Google Shape;292;p43"/>
          <p:cNvPicPr preferRelativeResize="0"/>
          <p:nvPr/>
        </p:nvPicPr>
        <p:blipFill>
          <a:blip r:embed="rId6">
            <a:alphaModFix/>
          </a:blip>
          <a:stretch>
            <a:fillRect/>
          </a:stretch>
        </p:blipFill>
        <p:spPr>
          <a:xfrm>
            <a:off x="3984800" y="468751"/>
            <a:ext cx="4434262" cy="4048125"/>
          </a:xfrm>
          <a:prstGeom prst="rect">
            <a:avLst/>
          </a:prstGeom>
          <a:noFill/>
          <a:ln>
            <a:noFill/>
          </a:ln>
        </p:spPr>
      </p:pic>
      <p:pic>
        <p:nvPicPr>
          <p:cNvPr id="293" name="Google Shape;293;p43"/>
          <p:cNvPicPr preferRelativeResize="0"/>
          <p:nvPr/>
        </p:nvPicPr>
        <p:blipFill>
          <a:blip r:embed="rId7">
            <a:alphaModFix/>
          </a:blip>
          <a:stretch>
            <a:fillRect/>
          </a:stretch>
        </p:blipFill>
        <p:spPr>
          <a:xfrm>
            <a:off x="1229050" y="166814"/>
            <a:ext cx="3775250" cy="4262200"/>
          </a:xfrm>
          <a:prstGeom prst="rect">
            <a:avLst/>
          </a:prstGeom>
          <a:noFill/>
          <a:ln>
            <a:noFill/>
          </a:ln>
        </p:spPr>
      </p:pic>
      <p:pic>
        <p:nvPicPr>
          <p:cNvPr id="294" name="Google Shape;294;p43"/>
          <p:cNvPicPr preferRelativeResize="0"/>
          <p:nvPr/>
        </p:nvPicPr>
        <p:blipFill>
          <a:blip r:embed="rId8">
            <a:alphaModFix/>
          </a:blip>
          <a:stretch>
            <a:fillRect/>
          </a:stretch>
        </p:blipFill>
        <p:spPr>
          <a:xfrm>
            <a:off x="4158775" y="-83862"/>
            <a:ext cx="4716750" cy="4984975"/>
          </a:xfrm>
          <a:prstGeom prst="rect">
            <a:avLst/>
          </a:prstGeom>
          <a:noFill/>
          <a:ln>
            <a:noFill/>
          </a:ln>
        </p:spPr>
      </p:pic>
      <p:pic>
        <p:nvPicPr>
          <p:cNvPr id="295" name="Google Shape;295;p43"/>
          <p:cNvPicPr preferRelativeResize="0"/>
          <p:nvPr/>
        </p:nvPicPr>
        <p:blipFill>
          <a:blip r:embed="rId9">
            <a:alphaModFix/>
          </a:blip>
          <a:stretch>
            <a:fillRect/>
          </a:stretch>
        </p:blipFill>
        <p:spPr>
          <a:xfrm>
            <a:off x="787750" y="-34537"/>
            <a:ext cx="7048500" cy="4886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EFCBA8DC-A8EC-0561-3126-18A2F5B854ED}"/>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22A14842-A5B2-6171-5FBC-41AD53A877FC}"/>
              </a:ext>
            </a:extLst>
          </p:cNvPr>
          <p:cNvSpPr txBox="1">
            <a:spLocks noGrp="1"/>
          </p:cNvSpPr>
          <p:nvPr>
            <p:ph type="body" idx="1"/>
          </p:nvPr>
        </p:nvSpPr>
        <p:spPr>
          <a:xfrm>
            <a:off x="628650" y="1369219"/>
            <a:ext cx="3781425"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NL" dirty="0"/>
              <a:t>Is publieke informatie wel altijd bruikbare informatie?</a:t>
            </a:r>
          </a:p>
          <a:p>
            <a:pPr lvl="0" algn="l" rtl="0">
              <a:spcBef>
                <a:spcPts val="800"/>
              </a:spcBef>
              <a:spcAft>
                <a:spcPts val="0"/>
              </a:spcAft>
              <a:buSzPts val="1400"/>
              <a:buFont typeface="Courier New" panose="02070309020205020404" pitchFamily="49" charset="0"/>
              <a:buChar char="o"/>
            </a:pPr>
            <a:r>
              <a:rPr lang="nl-NL" dirty="0"/>
              <a:t>Context</a:t>
            </a:r>
          </a:p>
          <a:p>
            <a:pPr lvl="0" algn="l" rtl="0">
              <a:spcBef>
                <a:spcPts val="800"/>
              </a:spcBef>
              <a:spcAft>
                <a:spcPts val="0"/>
              </a:spcAft>
              <a:buSzPts val="1400"/>
              <a:buFont typeface="Courier New" panose="02070309020205020404" pitchFamily="49" charset="0"/>
              <a:buChar char="o"/>
            </a:pPr>
            <a:r>
              <a:rPr lang="nl-NL" dirty="0"/>
              <a:t>Privacy</a:t>
            </a:r>
          </a:p>
        </p:txBody>
      </p:sp>
      <p:sp>
        <p:nvSpPr>
          <p:cNvPr id="5" name="Google Shape;84;p13">
            <a:extLst>
              <a:ext uri="{FF2B5EF4-FFF2-40B4-BE49-F238E27FC236}">
                <a16:creationId xmlns:a16="http://schemas.microsoft.com/office/drawing/2014/main" id="{8DC33EDA-4382-996F-11AA-962442A0C945}"/>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0726" name="Picture 6" descr="Examples of real (CELEBA) and deepfake images of faces (ATTGAN, GDWCT,... |  Download Scientific Diagram">
            <a:extLst>
              <a:ext uri="{FF2B5EF4-FFF2-40B4-BE49-F238E27FC236}">
                <a16:creationId xmlns:a16="http://schemas.microsoft.com/office/drawing/2014/main" id="{9BFE3AAE-0EE0-1A16-641C-8CAF72ED5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022" y="171450"/>
            <a:ext cx="3545628"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97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7002DE2C-327E-29D6-0262-7D18402F31AE}"/>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D693A276-4CC3-A367-AB93-2511DDEBAEEE}"/>
              </a:ext>
            </a:extLst>
          </p:cNvPr>
          <p:cNvSpPr txBox="1">
            <a:spLocks noGrp="1"/>
          </p:cNvSpPr>
          <p:nvPr>
            <p:ph type="body" idx="1"/>
          </p:nvPr>
        </p:nvSpPr>
        <p:spPr>
          <a:xfrm>
            <a:off x="628650" y="1369219"/>
            <a:ext cx="2876550" cy="3263400"/>
          </a:xfrm>
          <a:prstGeom prst="rect">
            <a:avLst/>
          </a:prstGeom>
        </p:spPr>
        <p:txBody>
          <a:bodyPr spcFirstLastPara="1" wrap="square" lIns="68575" tIns="34275" rIns="68575" bIns="34275" anchor="t" anchorCtr="0">
            <a:normAutofit/>
          </a:bodyPr>
          <a:lstStyle/>
          <a:p>
            <a:pPr marL="139700" lvl="0" indent="0" algn="l" rtl="0">
              <a:spcBef>
                <a:spcPts val="800"/>
              </a:spcBef>
              <a:spcAft>
                <a:spcPts val="0"/>
              </a:spcAft>
              <a:buSzPts val="1400"/>
              <a:buNone/>
            </a:pPr>
            <a:r>
              <a:rPr lang="nl-NL" dirty="0"/>
              <a:t>Desinformatie</a:t>
            </a:r>
          </a:p>
          <a:p>
            <a:pPr lvl="0" algn="l" rtl="0">
              <a:spcBef>
                <a:spcPts val="800"/>
              </a:spcBef>
              <a:spcAft>
                <a:spcPts val="0"/>
              </a:spcAft>
              <a:buSzPts val="1400"/>
              <a:buFont typeface="Courier New" panose="02070309020205020404" pitchFamily="49" charset="0"/>
              <a:buChar char="o"/>
            </a:pPr>
            <a:r>
              <a:rPr lang="nl-NL" sz="1600" dirty="0"/>
              <a:t>Niet alle informatie ‘’klopt’’ → Beelden invasie Oekraïne</a:t>
            </a:r>
          </a:p>
          <a:p>
            <a:pPr lvl="0" algn="l" rtl="0">
              <a:spcBef>
                <a:spcPts val="800"/>
              </a:spcBef>
              <a:spcAft>
                <a:spcPts val="0"/>
              </a:spcAft>
              <a:buSzPts val="1400"/>
              <a:buFont typeface="Courier New" panose="02070309020205020404" pitchFamily="49" charset="0"/>
              <a:buChar char="o"/>
            </a:pPr>
            <a:r>
              <a:rPr lang="nl-NL" sz="1600" dirty="0"/>
              <a:t>AI → Nancy </a:t>
            </a:r>
            <a:r>
              <a:rPr lang="nl-NL" sz="1600" dirty="0" err="1"/>
              <a:t>Pelosi</a:t>
            </a:r>
            <a:endParaRPr lang="nl-NL" sz="1600" dirty="0"/>
          </a:p>
        </p:txBody>
      </p:sp>
      <p:sp>
        <p:nvSpPr>
          <p:cNvPr id="5" name="Google Shape;84;p13">
            <a:extLst>
              <a:ext uri="{FF2B5EF4-FFF2-40B4-BE49-F238E27FC236}">
                <a16:creationId xmlns:a16="http://schemas.microsoft.com/office/drawing/2014/main" id="{6F9175F8-AB25-28D0-1170-2A52B7164810}"/>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1746" name="Picture 2">
            <a:extLst>
              <a:ext uri="{FF2B5EF4-FFF2-40B4-BE49-F238E27FC236}">
                <a16:creationId xmlns:a16="http://schemas.microsoft.com/office/drawing/2014/main" id="{DA53FF5B-384F-25A9-9311-1CD760DC3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799" y="867560"/>
            <a:ext cx="4734964" cy="341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300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C65EF846-A15B-0B7E-6A8E-42F9BB3A416B}"/>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615BF87C-C50E-20D0-0F11-52AD0308E69B}"/>
              </a:ext>
            </a:extLst>
          </p:cNvPr>
          <p:cNvSpPr txBox="1">
            <a:spLocks noGrp="1"/>
          </p:cNvSpPr>
          <p:nvPr>
            <p:ph type="body" idx="1"/>
          </p:nvPr>
        </p:nvSpPr>
        <p:spPr>
          <a:xfrm>
            <a:off x="628650" y="1369219"/>
            <a:ext cx="287655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NL" sz="1800" dirty="0"/>
              <a:t>Privacy- en juridische vraagstukken</a:t>
            </a:r>
          </a:p>
          <a:p>
            <a:pPr lvl="0" algn="l" rtl="0">
              <a:spcBef>
                <a:spcPts val="800"/>
              </a:spcBef>
              <a:spcAft>
                <a:spcPts val="0"/>
              </a:spcAft>
              <a:buSzPts val="1400"/>
              <a:buFont typeface="Courier New" panose="02070309020205020404" pitchFamily="49" charset="0"/>
              <a:buChar char="o"/>
            </a:pPr>
            <a:r>
              <a:rPr lang="nl-NL" sz="1800" dirty="0"/>
              <a:t>GDPR (AVG)</a:t>
            </a:r>
          </a:p>
          <a:p>
            <a:pPr lvl="0" algn="l" rtl="0">
              <a:spcBef>
                <a:spcPts val="800"/>
              </a:spcBef>
              <a:spcAft>
                <a:spcPts val="0"/>
              </a:spcAft>
              <a:buSzPts val="1400"/>
              <a:buFont typeface="Courier New" panose="02070309020205020404" pitchFamily="49" charset="0"/>
              <a:buChar char="o"/>
            </a:pPr>
            <a:r>
              <a:rPr lang="nl-NL" sz="1800" dirty="0"/>
              <a:t>Scannen miljoenen </a:t>
            </a:r>
            <a:r>
              <a:rPr lang="nl-NL" sz="1800" dirty="0" err="1"/>
              <a:t>social</a:t>
            </a:r>
            <a:r>
              <a:rPr lang="nl-NL" sz="1800" dirty="0"/>
              <a:t> media pagina’s</a:t>
            </a:r>
          </a:p>
        </p:txBody>
      </p:sp>
      <p:sp>
        <p:nvSpPr>
          <p:cNvPr id="5" name="Google Shape;84;p13">
            <a:extLst>
              <a:ext uri="{FF2B5EF4-FFF2-40B4-BE49-F238E27FC236}">
                <a16:creationId xmlns:a16="http://schemas.microsoft.com/office/drawing/2014/main" id="{2DCED884-0BB4-0F13-61E6-FC7BE94B0FE1}"/>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2772" name="Picture 4" descr="GitHub - Smartproxy/Social-Media-Scraping-API: Social Media Scraping API  code examples for Python, PHP and Node.js">
            <a:extLst>
              <a:ext uri="{FF2B5EF4-FFF2-40B4-BE49-F238E27FC236}">
                <a16:creationId xmlns:a16="http://schemas.microsoft.com/office/drawing/2014/main" id="{A4AF9E36-3259-2822-86E5-DF0903204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555" y="867560"/>
            <a:ext cx="4924425" cy="2462213"/>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Top 6 Social Media Scrapers for 2025 - Proxyway">
            <a:extLst>
              <a:ext uri="{FF2B5EF4-FFF2-40B4-BE49-F238E27FC236}">
                <a16:creationId xmlns:a16="http://schemas.microsoft.com/office/drawing/2014/main" id="{97C3496C-650B-3F24-03E8-A437C657B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86" y="2531269"/>
            <a:ext cx="4755789"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456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0D3DB08B-6840-017E-DE10-5D58BC80F73A}"/>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430B59C0-3F42-6665-A26D-0571EA91BFD0}"/>
              </a:ext>
            </a:extLst>
          </p:cNvPr>
          <p:cNvSpPr txBox="1">
            <a:spLocks noGrp="1"/>
          </p:cNvSpPr>
          <p:nvPr>
            <p:ph type="body" idx="1"/>
          </p:nvPr>
        </p:nvSpPr>
        <p:spPr>
          <a:xfrm>
            <a:off x="628649" y="1369219"/>
            <a:ext cx="4752975" cy="3263400"/>
          </a:xfrm>
          <a:prstGeom prst="rect">
            <a:avLst/>
          </a:prstGeom>
        </p:spPr>
        <p:txBody>
          <a:bodyPr spcFirstLastPara="1" wrap="square" lIns="68575" tIns="34275" rIns="68575" bIns="34275" anchor="t" anchorCtr="0">
            <a:normAutofit fontScale="92500" lnSpcReduction="10000"/>
          </a:bodyPr>
          <a:lstStyle/>
          <a:p>
            <a:pPr marL="139700" lvl="0" indent="0" algn="l" rtl="0">
              <a:spcBef>
                <a:spcPts val="800"/>
              </a:spcBef>
              <a:spcAft>
                <a:spcPts val="0"/>
              </a:spcAft>
              <a:buSzPts val="1400"/>
              <a:buNone/>
            </a:pPr>
            <a:r>
              <a:rPr lang="nl-NL" sz="1800" b="1" dirty="0" err="1">
                <a:latin typeface="Roboto" pitchFamily="2" charset="0"/>
                <a:ea typeface="Roboto" pitchFamily="2" charset="0"/>
              </a:rPr>
              <a:t>Operational</a:t>
            </a:r>
            <a:r>
              <a:rPr lang="nl-NL" sz="1800" b="1" dirty="0">
                <a:latin typeface="Roboto" pitchFamily="2" charset="0"/>
                <a:ea typeface="Roboto" pitchFamily="2" charset="0"/>
              </a:rPr>
              <a:t> Security (</a:t>
            </a:r>
            <a:r>
              <a:rPr lang="nl-NL" sz="1800" b="1" dirty="0" err="1">
                <a:latin typeface="Roboto" pitchFamily="2" charset="0"/>
                <a:ea typeface="Roboto" pitchFamily="2" charset="0"/>
              </a:rPr>
              <a:t>OpSec</a:t>
            </a:r>
            <a:r>
              <a:rPr lang="nl-NL" sz="1800" b="1" dirty="0">
                <a:latin typeface="Roboto" pitchFamily="2" charset="0"/>
                <a:ea typeface="Roboto" pitchFamily="2" charset="0"/>
              </a:rPr>
              <a:t>)</a:t>
            </a:r>
          </a:p>
          <a:p>
            <a:pPr lvl="0" algn="l" rtl="0">
              <a:spcBef>
                <a:spcPts val="800"/>
              </a:spcBef>
              <a:spcAft>
                <a:spcPts val="0"/>
              </a:spcAft>
              <a:buSzPts val="1400"/>
              <a:buFont typeface="Courier New" panose="02070309020205020404" pitchFamily="49" charset="0"/>
              <a:buChar char="o"/>
            </a:pPr>
            <a:r>
              <a:rPr lang="nl-NL" sz="1800" dirty="0">
                <a:latin typeface="Roboto" pitchFamily="2" charset="0"/>
                <a:ea typeface="Roboto" pitchFamily="2" charset="0"/>
              </a:rPr>
              <a:t>Beschermen van eigen informatie, methodologie en identiteit</a:t>
            </a:r>
          </a:p>
          <a:p>
            <a:pPr lvl="0" algn="l" rtl="0">
              <a:spcBef>
                <a:spcPts val="800"/>
              </a:spcBef>
              <a:spcAft>
                <a:spcPts val="0"/>
              </a:spcAft>
              <a:buSzPts val="1400"/>
              <a:buFont typeface="Courier New" panose="02070309020205020404" pitchFamily="49" charset="0"/>
              <a:buChar char="o"/>
            </a:pPr>
            <a:r>
              <a:rPr lang="nl-NL" sz="1800" dirty="0">
                <a:latin typeface="Roboto" pitchFamily="2" charset="0"/>
                <a:ea typeface="Roboto" pitchFamily="2" charset="0"/>
              </a:rPr>
              <a:t>OSINT-onderzoekers werkzaam in gevoelige domeinen (oorlog, criminaliteit, politiek, economie, etc.)</a:t>
            </a:r>
          </a:p>
          <a:p>
            <a:pPr lvl="0" algn="l" rtl="0">
              <a:spcBef>
                <a:spcPts val="800"/>
              </a:spcBef>
              <a:spcAft>
                <a:spcPts val="0"/>
              </a:spcAft>
              <a:buSzPts val="1400"/>
              <a:buFont typeface="Courier New" panose="02070309020205020404" pitchFamily="49" charset="0"/>
              <a:buChar char="o"/>
            </a:pPr>
            <a:endParaRPr lang="nl-NL" sz="1800" dirty="0">
              <a:latin typeface="Roboto" pitchFamily="2" charset="0"/>
              <a:ea typeface="Roboto" pitchFamily="2" charset="0"/>
            </a:endParaRPr>
          </a:p>
          <a:p>
            <a:pPr marL="139700" lvl="0" indent="0" algn="l" rtl="0">
              <a:spcBef>
                <a:spcPts val="800"/>
              </a:spcBef>
              <a:spcAft>
                <a:spcPts val="0"/>
              </a:spcAft>
              <a:buSzPts val="1400"/>
              <a:buNone/>
            </a:pPr>
            <a:r>
              <a:rPr lang="nl-NL" sz="1800" b="1" dirty="0">
                <a:latin typeface="Roboto" pitchFamily="2" charset="0"/>
                <a:ea typeface="Roboto" pitchFamily="2" charset="0"/>
              </a:rPr>
              <a:t>Gebrek aan </a:t>
            </a:r>
            <a:r>
              <a:rPr lang="nl-NL" sz="1800" b="1" dirty="0" err="1">
                <a:latin typeface="Roboto" pitchFamily="2" charset="0"/>
                <a:ea typeface="Roboto" pitchFamily="2" charset="0"/>
              </a:rPr>
              <a:t>OpSec</a:t>
            </a:r>
            <a:r>
              <a:rPr lang="nl-NL" sz="1800" b="1" dirty="0">
                <a:latin typeface="Roboto" pitchFamily="2" charset="0"/>
                <a:ea typeface="Roboto" pitchFamily="2" charset="0"/>
              </a:rPr>
              <a:t> kan leiden tot:</a:t>
            </a:r>
          </a:p>
          <a:p>
            <a:pPr lvl="1">
              <a:spcBef>
                <a:spcPts val="800"/>
              </a:spcBef>
              <a:buFont typeface="Courier New" panose="02070309020205020404" pitchFamily="49" charset="0"/>
              <a:buChar char="o"/>
            </a:pPr>
            <a:r>
              <a:rPr lang="nl-NL" sz="1500" dirty="0">
                <a:latin typeface="Roboto" pitchFamily="2" charset="0"/>
                <a:ea typeface="Roboto" pitchFamily="2" charset="0"/>
              </a:rPr>
              <a:t> Onderzoekers geïdentificeerd en bedreigd</a:t>
            </a:r>
          </a:p>
          <a:p>
            <a:pPr lvl="1">
              <a:spcBef>
                <a:spcPts val="800"/>
              </a:spcBef>
              <a:buFont typeface="Courier New" panose="02070309020205020404" pitchFamily="49" charset="0"/>
              <a:buChar char="o"/>
            </a:pPr>
            <a:r>
              <a:rPr lang="nl-NL" sz="1500" dirty="0">
                <a:latin typeface="Roboto" pitchFamily="2" charset="0"/>
                <a:ea typeface="Roboto" pitchFamily="2" charset="0"/>
              </a:rPr>
              <a:t>Onderzoek gedwarsboomd</a:t>
            </a:r>
          </a:p>
          <a:p>
            <a:pPr lvl="1">
              <a:spcBef>
                <a:spcPts val="800"/>
              </a:spcBef>
              <a:buFont typeface="Courier New" panose="02070309020205020404" pitchFamily="49" charset="0"/>
              <a:buChar char="o"/>
            </a:pPr>
            <a:r>
              <a:rPr lang="nl-NL" sz="1500" dirty="0">
                <a:latin typeface="Roboto" pitchFamily="2" charset="0"/>
                <a:ea typeface="Roboto" pitchFamily="2" charset="0"/>
              </a:rPr>
              <a:t>Privacy onschuldige mensen wordt geschonden</a:t>
            </a:r>
          </a:p>
        </p:txBody>
      </p:sp>
      <p:sp>
        <p:nvSpPr>
          <p:cNvPr id="5" name="Google Shape;84;p13">
            <a:extLst>
              <a:ext uri="{FF2B5EF4-FFF2-40B4-BE49-F238E27FC236}">
                <a16:creationId xmlns:a16="http://schemas.microsoft.com/office/drawing/2014/main" id="{D42773D6-9D37-0574-CF51-622095BFE09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3794" name="Picture 2">
            <a:extLst>
              <a:ext uri="{FF2B5EF4-FFF2-40B4-BE49-F238E27FC236}">
                <a16:creationId xmlns:a16="http://schemas.microsoft.com/office/drawing/2014/main" id="{863B9BD9-CE97-A5A3-77AD-2A586D528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3" y="0"/>
            <a:ext cx="33416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Rectangle 2">
            <a:extLst>
              <a:ext uri="{FF2B5EF4-FFF2-40B4-BE49-F238E27FC236}">
                <a16:creationId xmlns:a16="http://schemas.microsoft.com/office/drawing/2014/main" id="{7675AB2A-5B51-A58E-D5CA-110A5E7276BB}"/>
              </a:ext>
            </a:extLst>
          </p:cNvPr>
          <p:cNvSpPr/>
          <p:nvPr/>
        </p:nvSpPr>
        <p:spPr>
          <a:xfrm>
            <a:off x="-203200" y="-139700"/>
            <a:ext cx="9652000" cy="5397500"/>
          </a:xfrm>
          <a:prstGeom prst="rect">
            <a:avLst/>
          </a:prstGeom>
          <a:solidFill>
            <a:srgbClr val="F0F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8" name="Google Shape;308;p45"/>
          <p:cNvSpPr txBox="1">
            <a:spLocks noGrp="1"/>
          </p:cNvSpPr>
          <p:nvPr>
            <p:ph type="body" idx="1"/>
          </p:nvPr>
        </p:nvSpPr>
        <p:spPr>
          <a:xfrm>
            <a:off x="628650" y="1369219"/>
            <a:ext cx="3988526" cy="32634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AutoNum type="arabicPeriod"/>
            </a:pPr>
            <a:r>
              <a:rPr lang="nl" sz="1800" dirty="0">
                <a:latin typeface="Roboto" pitchFamily="2" charset="0"/>
                <a:ea typeface="Roboto" pitchFamily="2" charset="0"/>
              </a:rPr>
              <a:t>Research en achtergrondinformatie</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Factchecken en verificatie</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Onderzoeksjournalistiek</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Monitoren sociale media en online communities</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Data visualisatie</a:t>
            </a:r>
            <a:endParaRPr sz="1800"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B428472B-420F-4204-B8C0-4A3F9A003C26}"/>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7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OSINT-gebruik in de journalistiek</a:t>
            </a:r>
            <a:endParaRPr lang="en-US" b="1" dirty="0">
              <a:latin typeface="Roboto" pitchFamily="2" charset="0"/>
              <a:ea typeface="Roboto" pitchFamily="2" charset="0"/>
              <a:cs typeface="Roboto"/>
              <a:sym typeface="Roboto"/>
            </a:endParaRPr>
          </a:p>
        </p:txBody>
      </p:sp>
      <p:pic>
        <p:nvPicPr>
          <p:cNvPr id="10244" name="Picture 4" descr="waarom elke journalist een klein beetje OSINT moet kunnen - VPRO">
            <a:extLst>
              <a:ext uri="{FF2B5EF4-FFF2-40B4-BE49-F238E27FC236}">
                <a16:creationId xmlns:a16="http://schemas.microsoft.com/office/drawing/2014/main" id="{7AE8673C-87E3-245E-571E-9CE17F604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176" y="1696788"/>
            <a:ext cx="3961673" cy="2100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C7043092-B5C0-B57B-C369-C15EACB087E5}"/>
              </a:ext>
            </a:extLst>
          </p:cNvPr>
          <p:cNvSpPr/>
          <p:nvPr/>
        </p:nvSpPr>
        <p:spPr>
          <a:xfrm>
            <a:off x="7015917" y="2064558"/>
            <a:ext cx="1023183"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Rectangle: Rounded Corners 33">
            <a:extLst>
              <a:ext uri="{FF2B5EF4-FFF2-40B4-BE49-F238E27FC236}">
                <a16:creationId xmlns:a16="http://schemas.microsoft.com/office/drawing/2014/main" id="{7CEEC1C9-1967-1D8F-812E-9C43313B547D}"/>
              </a:ext>
            </a:extLst>
          </p:cNvPr>
          <p:cNvSpPr/>
          <p:nvPr/>
        </p:nvSpPr>
        <p:spPr>
          <a:xfrm>
            <a:off x="2664031" y="2420739"/>
            <a:ext cx="1077449" cy="14458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Rounded Corners 32">
            <a:extLst>
              <a:ext uri="{FF2B5EF4-FFF2-40B4-BE49-F238E27FC236}">
                <a16:creationId xmlns:a16="http://schemas.microsoft.com/office/drawing/2014/main" id="{6158DEA3-450B-1DF6-8BC9-DF4CD3479DB0}"/>
              </a:ext>
            </a:extLst>
          </p:cNvPr>
          <p:cNvSpPr/>
          <p:nvPr/>
        </p:nvSpPr>
        <p:spPr>
          <a:xfrm>
            <a:off x="2957514" y="2283619"/>
            <a:ext cx="907256"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Rounded Corners 12">
            <a:extLst>
              <a:ext uri="{FF2B5EF4-FFF2-40B4-BE49-F238E27FC236}">
                <a16:creationId xmlns:a16="http://schemas.microsoft.com/office/drawing/2014/main" id="{7D4B80BA-3369-A156-1A74-2E4C07257239}"/>
              </a:ext>
            </a:extLst>
          </p:cNvPr>
          <p:cNvSpPr/>
          <p:nvPr/>
        </p:nvSpPr>
        <p:spPr>
          <a:xfrm>
            <a:off x="736067" y="3644723"/>
            <a:ext cx="973047" cy="20916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Rounded Corners 11">
            <a:extLst>
              <a:ext uri="{FF2B5EF4-FFF2-40B4-BE49-F238E27FC236}">
                <a16:creationId xmlns:a16="http://schemas.microsoft.com/office/drawing/2014/main" id="{20B97282-44FF-2F16-0FA7-6BC40159C36E}"/>
              </a:ext>
            </a:extLst>
          </p:cNvPr>
          <p:cNvSpPr/>
          <p:nvPr/>
        </p:nvSpPr>
        <p:spPr>
          <a:xfrm>
            <a:off x="736067" y="3300225"/>
            <a:ext cx="92517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Rounded Corners 10">
            <a:extLst>
              <a:ext uri="{FF2B5EF4-FFF2-40B4-BE49-F238E27FC236}">
                <a16:creationId xmlns:a16="http://schemas.microsoft.com/office/drawing/2014/main" id="{209A3056-40A7-A8F9-CF67-60A008D12720}"/>
              </a:ext>
            </a:extLst>
          </p:cNvPr>
          <p:cNvSpPr/>
          <p:nvPr/>
        </p:nvSpPr>
        <p:spPr>
          <a:xfrm>
            <a:off x="736068" y="2955727"/>
            <a:ext cx="456004"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BCD414DA-CFF7-B0C7-C76F-34D2DEBB3CFE}"/>
              </a:ext>
            </a:extLst>
          </p:cNvPr>
          <p:cNvSpPr/>
          <p:nvPr/>
        </p:nvSpPr>
        <p:spPr>
          <a:xfrm>
            <a:off x="736066" y="2600358"/>
            <a:ext cx="148530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62A7FC2D-8DA9-A145-90EF-5A1BCBEBF5EC}"/>
              </a:ext>
            </a:extLst>
          </p:cNvPr>
          <p:cNvSpPr/>
          <p:nvPr/>
        </p:nvSpPr>
        <p:spPr>
          <a:xfrm>
            <a:off x="736067" y="2255860"/>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66409777-4A68-7114-EF16-9F344CB63751}"/>
              </a:ext>
            </a:extLst>
          </p:cNvPr>
          <p:cNvSpPr/>
          <p:nvPr/>
        </p:nvSpPr>
        <p:spPr>
          <a:xfrm>
            <a:off x="742052" y="1891037"/>
            <a:ext cx="111547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4" name="Google Shape;104;p16"/>
          <p:cNvSpPr txBox="1">
            <a:spLocks noGrp="1" noRot="1" noMove="1" noResize="1" noEditPoints="1" noAdjustHandles="1" noChangeArrowheads="1" noChangeShapeType="1"/>
          </p:cNvSpPr>
          <p:nvPr>
            <p:ph type="subTitle" idx="1"/>
          </p:nvPr>
        </p:nvSpPr>
        <p:spPr>
          <a:xfrm>
            <a:off x="702556" y="1448227"/>
            <a:ext cx="2940606" cy="2483693"/>
          </a:xfrm>
          <a:prstGeom prst="rect">
            <a:avLst/>
          </a:prstGeom>
          <a:ln w="28575"/>
          <a:effectLst/>
        </p:spPr>
        <p:txBody>
          <a:bodyPr spcFirstLastPara="1" wrap="square" lIns="68575" tIns="34275" rIns="68575" bIns="34275" anchor="t" anchorCtr="0">
            <a:normAutofit/>
          </a:bodyPr>
          <a:lstStyle/>
          <a:p>
            <a:pPr marL="0" lvl="0" indent="0" algn="l" rtl="0">
              <a:spcBef>
                <a:spcPts val="800"/>
              </a:spcBef>
              <a:spcAft>
                <a:spcPts val="0"/>
              </a:spcAft>
              <a:buNone/>
            </a:pPr>
            <a:r>
              <a:rPr lang="nl" sz="1100" b="1" dirty="0">
                <a:latin typeface="Roboto" pitchFamily="2" charset="0"/>
                <a:ea typeface="Roboto" pitchFamily="2" charset="0"/>
                <a:cs typeface="Arial"/>
                <a:sym typeface="Arial"/>
              </a:rPr>
              <a:t>Informatie waar iedereen toegang toe heeft:</a:t>
            </a:r>
          </a:p>
          <a:p>
            <a:pPr marL="0" lvl="0" indent="0" algn="l" rtl="0">
              <a:lnSpc>
                <a:spcPct val="150000"/>
              </a:lnSpc>
              <a:spcBef>
                <a:spcPts val="800"/>
              </a:spcBef>
              <a:spcAft>
                <a:spcPts val="0"/>
              </a:spcAft>
              <a:buNone/>
            </a:pPr>
            <a:r>
              <a:rPr lang="en-US" sz="1100" b="1" dirty="0">
                <a:latin typeface="Roboto" pitchFamily="2" charset="0"/>
                <a:ea typeface="Roboto" pitchFamily="2" charset="0"/>
                <a:cs typeface="Arial"/>
                <a:sym typeface="Arial"/>
              </a:rPr>
              <a:t>n</a:t>
            </a:r>
            <a:r>
              <a:rPr lang="nl" sz="1100" b="1" dirty="0">
                <a:latin typeface="Roboto" pitchFamily="2" charset="0"/>
                <a:ea typeface="Roboto" pitchFamily="2" charset="0"/>
                <a:cs typeface="Arial"/>
                <a:sym typeface="Arial"/>
              </a:rPr>
              <a:t>ieuwsberichten</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sociale media</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openbare documenten</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blogs </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satellietfoto’s </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(datalekken)</a:t>
            </a:r>
            <a:endParaRPr sz="1100" b="1" dirty="0">
              <a:latin typeface="Roboto" pitchFamily="2" charset="0"/>
              <a:ea typeface="Roboto" pitchFamily="2" charset="0"/>
              <a:cs typeface="Arial"/>
              <a:sym typeface="Arial"/>
            </a:endParaRPr>
          </a:p>
          <a:p>
            <a:pPr marL="0" lvl="0" indent="0" algn="l" rtl="0">
              <a:spcBef>
                <a:spcPts val="800"/>
              </a:spcBef>
              <a:spcAft>
                <a:spcPts val="0"/>
              </a:spcAft>
              <a:buClr>
                <a:schemeClr val="dk1"/>
              </a:buClr>
              <a:buSzPts val="1100"/>
              <a:buFont typeface="Arial"/>
              <a:buNone/>
            </a:pPr>
            <a:endParaRPr sz="1100" dirty="0">
              <a:latin typeface="Roboto" pitchFamily="2" charset="0"/>
              <a:ea typeface="Roboto" pitchFamily="2" charset="0"/>
              <a:cs typeface="Arial"/>
              <a:sym typeface="Arial"/>
            </a:endParaRPr>
          </a:p>
          <a:p>
            <a:pPr marL="0" lvl="0" indent="0" algn="l" rtl="0">
              <a:spcBef>
                <a:spcPts val="800"/>
              </a:spcBef>
              <a:spcAft>
                <a:spcPts val="0"/>
              </a:spcAft>
              <a:buNone/>
            </a:pPr>
            <a:endParaRPr sz="1100" dirty="0">
              <a:latin typeface="Roboto" pitchFamily="2" charset="0"/>
              <a:ea typeface="Roboto" pitchFamily="2" charset="0"/>
              <a:cs typeface="Arial"/>
              <a:sym typeface="Arial"/>
            </a:endParaRPr>
          </a:p>
        </p:txBody>
      </p:sp>
      <p:sp>
        <p:nvSpPr>
          <p:cNvPr id="105" name="Google Shape;105;p16"/>
          <p:cNvSpPr txBox="1">
            <a:spLocks noGrp="1"/>
          </p:cNvSpPr>
          <p:nvPr>
            <p:ph type="subTitle" idx="1"/>
          </p:nvPr>
        </p:nvSpPr>
        <p:spPr>
          <a:xfrm>
            <a:off x="2286000" y="4807725"/>
            <a:ext cx="6793800" cy="335700"/>
          </a:xfrm>
          <a:prstGeom prst="rect">
            <a:avLst/>
          </a:prstGeom>
        </p:spPr>
        <p:txBody>
          <a:bodyPr spcFirstLastPara="1" wrap="square" lIns="68575" tIns="34275" rIns="68575" bIns="34275" anchor="t" anchorCtr="0">
            <a:normAutofit/>
          </a:bodyPr>
          <a:lstStyle/>
          <a:p>
            <a:pPr marL="0" lvl="0" indent="0" algn="r" rtl="0">
              <a:lnSpc>
                <a:spcPct val="70000"/>
              </a:lnSpc>
              <a:spcBef>
                <a:spcPts val="80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Miller, B. H. (2018). Open Source Intelligence (OSINT): An Oxymoron? </a:t>
            </a:r>
            <a:r>
              <a:rPr lang="nl" sz="750" i="1" dirty="0">
                <a:solidFill>
                  <a:schemeClr val="accent3"/>
                </a:solidFill>
                <a:highlight>
                  <a:srgbClr val="FFFFFF"/>
                </a:highlight>
                <a:latin typeface="Helvetica Neue"/>
                <a:ea typeface="Helvetica Neue"/>
                <a:cs typeface="Helvetica Neue"/>
                <a:sym typeface="Helvetica Neue"/>
              </a:rPr>
              <a:t>International Journal of Intelligence and Counterintelligence</a:t>
            </a:r>
            <a:r>
              <a:rPr lang="nl" sz="750" dirty="0">
                <a:solidFill>
                  <a:schemeClr val="accent3"/>
                </a:solidFill>
                <a:highlight>
                  <a:srgbClr val="FFFFFF"/>
                </a:highlight>
                <a:latin typeface="Helvetica Neue"/>
                <a:ea typeface="Helvetica Neue"/>
                <a:cs typeface="Helvetica Neue"/>
                <a:sym typeface="Helvetica Neue"/>
              </a:rPr>
              <a:t>, </a:t>
            </a:r>
            <a:r>
              <a:rPr lang="nl" sz="750" i="1" dirty="0">
                <a:solidFill>
                  <a:schemeClr val="accent3"/>
                </a:solidFill>
                <a:highlight>
                  <a:srgbClr val="FFFFFF"/>
                </a:highlight>
                <a:latin typeface="Helvetica Neue"/>
                <a:ea typeface="Helvetica Neue"/>
                <a:cs typeface="Helvetica Neue"/>
                <a:sym typeface="Helvetica Neue"/>
              </a:rPr>
              <a:t>31</a:t>
            </a:r>
            <a:r>
              <a:rPr lang="nl" sz="750" dirty="0">
                <a:solidFill>
                  <a:schemeClr val="accent3"/>
                </a:solidFill>
                <a:highlight>
                  <a:srgbClr val="FFFFFF"/>
                </a:highlight>
                <a:latin typeface="Helvetica Neue"/>
                <a:ea typeface="Helvetica Neue"/>
                <a:cs typeface="Helvetica Neue"/>
                <a:sym typeface="Helvetica Neue"/>
              </a:rPr>
              <a:t>(4), 702–719. https://doi.org/10.1080/08850607.2018.1492826</a:t>
            </a:r>
            <a:endParaRPr sz="1400" dirty="0">
              <a:solidFill>
                <a:schemeClr val="accent3"/>
              </a:solidFill>
            </a:endParaRPr>
          </a:p>
        </p:txBody>
      </p:sp>
      <p:sp>
        <p:nvSpPr>
          <p:cNvPr id="2" name="Google Shape;84;p13">
            <a:extLst>
              <a:ext uri="{FF2B5EF4-FFF2-40B4-BE49-F238E27FC236}">
                <a16:creationId xmlns:a16="http://schemas.microsoft.com/office/drawing/2014/main" id="{A1D66556-C4DC-94A9-76A0-09F2ACF59112}"/>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a:ea typeface="Roboto"/>
                <a:cs typeface="Roboto"/>
                <a:sym typeface="Roboto"/>
              </a:rPr>
              <a:t>OSINT</a:t>
            </a:r>
          </a:p>
        </p:txBody>
      </p:sp>
      <p:sp>
        <p:nvSpPr>
          <p:cNvPr id="5" name="Google Shape;85;p13">
            <a:extLst>
              <a:ext uri="{FF2B5EF4-FFF2-40B4-BE49-F238E27FC236}">
                <a16:creationId xmlns:a16="http://schemas.microsoft.com/office/drawing/2014/main" id="{F29F1938-E515-88C7-42C7-865AFCC7B4CD}"/>
              </a:ext>
            </a:extLst>
          </p:cNvPr>
          <p:cNvSpPr txBox="1">
            <a:spLocks/>
          </p:cNvSpPr>
          <p:nvPr/>
        </p:nvSpPr>
        <p:spPr>
          <a:xfrm>
            <a:off x="1966438" y="324994"/>
            <a:ext cx="6858000" cy="77873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100000"/>
              </a:lnSpc>
            </a:pPr>
            <a:r>
              <a:rPr lang="en-US" sz="1400" dirty="0" err="1">
                <a:solidFill>
                  <a:schemeClr val="bg1">
                    <a:lumMod val="65000"/>
                  </a:schemeClr>
                </a:solidFill>
                <a:latin typeface="Roboto" pitchFamily="2" charset="0"/>
                <a:ea typeface="Roboto" pitchFamily="2" charset="0"/>
              </a:rPr>
              <a:t>Innovaties</a:t>
            </a:r>
            <a:r>
              <a:rPr lang="en-US" sz="1400" dirty="0">
                <a:solidFill>
                  <a:schemeClr val="bg1">
                    <a:lumMod val="65000"/>
                  </a:schemeClr>
                </a:solidFill>
                <a:latin typeface="Roboto" pitchFamily="2" charset="0"/>
                <a:ea typeface="Roboto" pitchFamily="2" charset="0"/>
              </a:rPr>
              <a:t> in de </a:t>
            </a:r>
            <a:r>
              <a:rPr lang="en-US" sz="1400" dirty="0" err="1">
                <a:solidFill>
                  <a:schemeClr val="bg1">
                    <a:lumMod val="65000"/>
                  </a:schemeClr>
                </a:solidFill>
                <a:latin typeface="Roboto" pitchFamily="2" charset="0"/>
                <a:ea typeface="Roboto" pitchFamily="2" charset="0"/>
              </a:rPr>
              <a:t>Journalistiek</a:t>
            </a:r>
            <a:endParaRPr lang="en-US" sz="1400" dirty="0">
              <a:solidFill>
                <a:schemeClr val="bg1">
                  <a:lumMod val="65000"/>
                </a:schemeClr>
              </a:solidFill>
              <a:latin typeface="Roboto" pitchFamily="2" charset="0"/>
              <a:ea typeface="Roboto" pitchFamily="2" charset="0"/>
            </a:endParaRPr>
          </a:p>
        </p:txBody>
      </p:sp>
      <p:sp>
        <p:nvSpPr>
          <p:cNvPr id="7" name="TextBox 6">
            <a:extLst>
              <a:ext uri="{FF2B5EF4-FFF2-40B4-BE49-F238E27FC236}">
                <a16:creationId xmlns:a16="http://schemas.microsoft.com/office/drawing/2014/main" id="{84F4A4BB-9471-1220-6B44-C21D00883570}"/>
              </a:ext>
            </a:extLst>
          </p:cNvPr>
          <p:cNvSpPr txBox="1"/>
          <p:nvPr/>
        </p:nvSpPr>
        <p:spPr>
          <a:xfrm>
            <a:off x="3974368" y="3373030"/>
            <a:ext cx="4572000" cy="718145"/>
          </a:xfrm>
          <a:prstGeom prst="rect">
            <a:avLst/>
          </a:prstGeom>
          <a:noFill/>
        </p:spPr>
        <p:txBody>
          <a:bodyPr wrap="square">
            <a:spAutoFit/>
          </a:bodyPr>
          <a:lstStyle/>
          <a:p>
            <a:pPr marL="0" lvl="0" indent="0" algn="l" rtl="0">
              <a:spcBef>
                <a:spcPts val="800"/>
              </a:spcBef>
              <a:spcAft>
                <a:spcPts val="0"/>
              </a:spcAft>
              <a:buNone/>
            </a:pPr>
            <a:endParaRPr lang="nl-NL" sz="1400" b="1" dirty="0">
              <a:latin typeface="Roboto" pitchFamily="2" charset="0"/>
              <a:ea typeface="Roboto" pitchFamily="2" charset="0"/>
              <a:cs typeface="Arial"/>
              <a:sym typeface="Arial"/>
            </a:endParaRPr>
          </a:p>
          <a:p>
            <a:pPr marL="0" lvl="0" indent="0" algn="l" rtl="0">
              <a:spcBef>
                <a:spcPts val="800"/>
              </a:spcBef>
              <a:spcAft>
                <a:spcPts val="0"/>
              </a:spcAft>
              <a:buClr>
                <a:schemeClr val="dk1"/>
              </a:buClr>
              <a:buSzPts val="1100"/>
              <a:buFont typeface="Arial"/>
              <a:buNone/>
            </a:pPr>
            <a:r>
              <a:rPr lang="nl-NL" sz="1000" b="1" dirty="0">
                <a:latin typeface="Roboto" pitchFamily="2" charset="0"/>
                <a:ea typeface="Roboto" pitchFamily="2" charset="0"/>
                <a:cs typeface="Arial"/>
                <a:sym typeface="Arial"/>
              </a:rPr>
              <a:t>In tegenstelling tot clandestiene inlichtingen, vereist OSINT geen geheime methoden of geheime bronnen. </a:t>
            </a:r>
            <a:r>
              <a:rPr lang="nl-NL" sz="1000" dirty="0">
                <a:latin typeface="Roboto" pitchFamily="2" charset="0"/>
                <a:ea typeface="Roboto" pitchFamily="2" charset="0"/>
              </a:rPr>
              <a:t>(Miller, 2018)</a:t>
            </a:r>
            <a:endParaRPr lang="nl-NL" sz="1000" b="1" dirty="0">
              <a:latin typeface="Roboto" pitchFamily="2" charset="0"/>
              <a:ea typeface="Roboto" pitchFamily="2" charset="0"/>
              <a:cs typeface="Arial"/>
              <a:sym typeface="Arial"/>
            </a:endParaRPr>
          </a:p>
        </p:txBody>
      </p:sp>
      <p:sp>
        <p:nvSpPr>
          <p:cNvPr id="14" name="Right Bracket 13">
            <a:extLst>
              <a:ext uri="{FF2B5EF4-FFF2-40B4-BE49-F238E27FC236}">
                <a16:creationId xmlns:a16="http://schemas.microsoft.com/office/drawing/2014/main" id="{F271A370-972B-98C2-A5BF-EA196185099F}"/>
              </a:ext>
            </a:extLst>
          </p:cNvPr>
          <p:cNvSpPr/>
          <p:nvPr/>
        </p:nvSpPr>
        <p:spPr>
          <a:xfrm>
            <a:off x="2319688" y="1795112"/>
            <a:ext cx="192506" cy="1780673"/>
          </a:xfrm>
          <a:prstGeom prst="rightBracket">
            <a:avLst/>
          </a:prstGeom>
          <a:ln w="2857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NL"/>
          </a:p>
        </p:txBody>
      </p:sp>
      <p:pic>
        <p:nvPicPr>
          <p:cNvPr id="1026" name="Picture 2">
            <a:extLst>
              <a:ext uri="{FF2B5EF4-FFF2-40B4-BE49-F238E27FC236}">
                <a16:creationId xmlns:a16="http://schemas.microsoft.com/office/drawing/2014/main" id="{9079D0B3-8A35-91AD-874C-4F4D40F4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756" y="1514205"/>
            <a:ext cx="1031081" cy="147444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88E6BCA-5A6B-121F-B7A4-3172966859DD}"/>
              </a:ext>
            </a:extLst>
          </p:cNvPr>
          <p:cNvSpPr txBox="1"/>
          <p:nvPr/>
        </p:nvSpPr>
        <p:spPr>
          <a:xfrm>
            <a:off x="6208376" y="1607541"/>
            <a:ext cx="2522741" cy="810478"/>
          </a:xfrm>
          <a:prstGeom prst="rect">
            <a:avLst/>
          </a:prstGeom>
          <a:noFill/>
        </p:spPr>
        <p:txBody>
          <a:bodyPr wrap="square">
            <a:spAutoFit/>
          </a:bodyPr>
          <a:lstStyle/>
          <a:p>
            <a:pPr marL="0" lvl="0" indent="0" algn="l" rtl="0">
              <a:spcBef>
                <a:spcPts val="800"/>
              </a:spcBef>
              <a:spcAft>
                <a:spcPts val="0"/>
              </a:spcAft>
              <a:buClr>
                <a:schemeClr val="dk1"/>
              </a:buClr>
              <a:buSzPts val="1100"/>
              <a:buFont typeface="Arial"/>
              <a:buNone/>
            </a:pPr>
            <a:r>
              <a:rPr lang="nl-NL" sz="1000" dirty="0">
                <a:latin typeface="Roboto" pitchFamily="2" charset="0"/>
                <a:ea typeface="Roboto" pitchFamily="2" charset="0"/>
                <a:cs typeface="Arial"/>
                <a:sym typeface="Arial"/>
              </a:rPr>
              <a:t>“</a:t>
            </a:r>
            <a:r>
              <a:rPr lang="nl-NL" sz="1000" i="1" dirty="0">
                <a:latin typeface="Roboto" pitchFamily="2" charset="0"/>
                <a:ea typeface="Roboto" pitchFamily="2" charset="0"/>
                <a:cs typeface="Arial"/>
                <a:sym typeface="Arial"/>
              </a:rPr>
              <a:t>publiek beschikbare informatie</a:t>
            </a:r>
            <a:r>
              <a:rPr lang="nl-NL" sz="1000" dirty="0">
                <a:latin typeface="Roboto" pitchFamily="2" charset="0"/>
                <a:ea typeface="Roboto" pitchFamily="2" charset="0"/>
                <a:cs typeface="Arial"/>
                <a:sym typeface="Arial"/>
              </a:rPr>
              <a:t>” (p. 706) </a:t>
            </a:r>
            <a:r>
              <a:rPr lang="nl-NL" sz="1000" dirty="0">
                <a:latin typeface="Roboto" pitchFamily="2" charset="0"/>
                <a:ea typeface="Roboto" pitchFamily="2" charset="0"/>
              </a:rPr>
              <a:t>is een</a:t>
            </a:r>
            <a:r>
              <a:rPr lang="nl-NL" sz="1000" dirty="0">
                <a:latin typeface="Roboto" pitchFamily="2" charset="0"/>
                <a:ea typeface="Roboto" pitchFamily="2" charset="0"/>
                <a:cs typeface="Arial"/>
                <a:sym typeface="Arial"/>
              </a:rPr>
              <a:t> krachtige bron voor verslaggeving </a:t>
            </a:r>
          </a:p>
          <a:p>
            <a:pPr marL="0" lvl="0" indent="0" algn="l" rtl="0">
              <a:spcBef>
                <a:spcPts val="800"/>
              </a:spcBef>
              <a:spcAft>
                <a:spcPts val="0"/>
              </a:spcAft>
              <a:buClr>
                <a:schemeClr val="dk1"/>
              </a:buClr>
              <a:buSzPts val="1100"/>
              <a:buFont typeface="Arial"/>
              <a:buNone/>
            </a:pPr>
            <a:r>
              <a:rPr lang="nl-NL" sz="1000" dirty="0">
                <a:latin typeface="Roboto" pitchFamily="2" charset="0"/>
                <a:ea typeface="Roboto" pitchFamily="2" charset="0"/>
                <a:cs typeface="Arial"/>
                <a:sym typeface="Arial"/>
              </a:rPr>
              <a:t>Journalisten legaal en openlijk gegevens verzamelen van bronnen, voorbeelden:</a:t>
            </a:r>
          </a:p>
        </p:txBody>
      </p:sp>
      <p:sp>
        <p:nvSpPr>
          <p:cNvPr id="18" name="TextBox 17">
            <a:extLst>
              <a:ext uri="{FF2B5EF4-FFF2-40B4-BE49-F238E27FC236}">
                <a16:creationId xmlns:a16="http://schemas.microsoft.com/office/drawing/2014/main" id="{00CA9131-286C-F34A-3805-E441D7DBFC64}"/>
              </a:ext>
            </a:extLst>
          </p:cNvPr>
          <p:cNvSpPr txBox="1"/>
          <p:nvPr/>
        </p:nvSpPr>
        <p:spPr>
          <a:xfrm>
            <a:off x="5183747" y="2991576"/>
            <a:ext cx="4572000" cy="253916"/>
          </a:xfrm>
          <a:prstGeom prst="rect">
            <a:avLst/>
          </a:prstGeom>
          <a:noFill/>
        </p:spPr>
        <p:txBody>
          <a:bodyPr wrap="square">
            <a:spAutoFit/>
          </a:bodyPr>
          <a:lstStyle/>
          <a:p>
            <a:pPr marL="0" lvl="0" indent="0" algn="l" rtl="0">
              <a:spcBef>
                <a:spcPts val="800"/>
              </a:spcBef>
              <a:spcAft>
                <a:spcPts val="0"/>
              </a:spcAft>
              <a:buNone/>
            </a:pPr>
            <a:r>
              <a:rPr lang="nl-NL" sz="1050" b="1" dirty="0">
                <a:latin typeface="Roboto" pitchFamily="2" charset="0"/>
                <a:ea typeface="Roboto" pitchFamily="2" charset="0"/>
                <a:cs typeface="Arial"/>
                <a:sym typeface="Arial"/>
              </a:rPr>
              <a:t>Miller (2018)</a:t>
            </a:r>
          </a:p>
        </p:txBody>
      </p:sp>
      <p:grpSp>
        <p:nvGrpSpPr>
          <p:cNvPr id="20" name="Group 19">
            <a:extLst>
              <a:ext uri="{FF2B5EF4-FFF2-40B4-BE49-F238E27FC236}">
                <a16:creationId xmlns:a16="http://schemas.microsoft.com/office/drawing/2014/main" id="{71FDDFE6-D80B-D4ED-9E84-6F1C04912AF2}"/>
              </a:ext>
            </a:extLst>
          </p:cNvPr>
          <p:cNvGrpSpPr/>
          <p:nvPr/>
        </p:nvGrpSpPr>
        <p:grpSpPr>
          <a:xfrm>
            <a:off x="448854" y="1383400"/>
            <a:ext cx="253702" cy="261610"/>
            <a:chOff x="358378" y="1607541"/>
            <a:chExt cx="253702" cy="261610"/>
          </a:xfrm>
        </p:grpSpPr>
        <p:sp>
          <p:nvSpPr>
            <p:cNvPr id="16" name="TextBox 15">
              <a:extLst>
                <a:ext uri="{FF2B5EF4-FFF2-40B4-BE49-F238E27FC236}">
                  <a16:creationId xmlns:a16="http://schemas.microsoft.com/office/drawing/2014/main" id="{9C522219-3490-2DC3-7702-178897FD6935}"/>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sym typeface="Arial"/>
                </a:rPr>
                <a:t>1</a:t>
              </a:r>
              <a:endParaRPr lang="en-NL" sz="1100" b="1" dirty="0">
                <a:solidFill>
                  <a:schemeClr val="tx1">
                    <a:lumMod val="85000"/>
                    <a:lumOff val="15000"/>
                  </a:schemeClr>
                </a:solidFill>
                <a:latin typeface="Roboto" pitchFamily="2" charset="0"/>
                <a:ea typeface="Roboto" pitchFamily="2" charset="0"/>
              </a:endParaRPr>
            </a:p>
          </p:txBody>
        </p:sp>
        <p:sp>
          <p:nvSpPr>
            <p:cNvPr id="19" name="Oval 18">
              <a:extLst>
                <a:ext uri="{FF2B5EF4-FFF2-40B4-BE49-F238E27FC236}">
                  <a16:creationId xmlns:a16="http://schemas.microsoft.com/office/drawing/2014/main" id="{9DE2C932-8924-47CE-37BF-E168573431C5}"/>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1" name="Group 20">
            <a:extLst>
              <a:ext uri="{FF2B5EF4-FFF2-40B4-BE49-F238E27FC236}">
                <a16:creationId xmlns:a16="http://schemas.microsoft.com/office/drawing/2014/main" id="{36217DD1-D073-943E-1411-1462C97C54A1}"/>
              </a:ext>
            </a:extLst>
          </p:cNvPr>
          <p:cNvGrpSpPr/>
          <p:nvPr/>
        </p:nvGrpSpPr>
        <p:grpSpPr>
          <a:xfrm>
            <a:off x="4854094" y="1317422"/>
            <a:ext cx="263662" cy="261610"/>
            <a:chOff x="358378" y="1607541"/>
            <a:chExt cx="263662" cy="261610"/>
          </a:xfrm>
        </p:grpSpPr>
        <p:sp>
          <p:nvSpPr>
            <p:cNvPr id="22" name="TextBox 21">
              <a:extLst>
                <a:ext uri="{FF2B5EF4-FFF2-40B4-BE49-F238E27FC236}">
                  <a16:creationId xmlns:a16="http://schemas.microsoft.com/office/drawing/2014/main" id="{1434DAF7-E44F-BDC0-8459-7C07F62396F4}"/>
                </a:ext>
              </a:extLst>
            </p:cNvPr>
            <p:cNvSpPr txBox="1"/>
            <p:nvPr/>
          </p:nvSpPr>
          <p:spPr>
            <a:xfrm>
              <a:off x="358378" y="1607541"/>
              <a:ext cx="26366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2</a:t>
              </a:r>
              <a:endParaRPr lang="en-NL" sz="1100" b="1" dirty="0">
                <a:solidFill>
                  <a:schemeClr val="tx1">
                    <a:lumMod val="85000"/>
                    <a:lumOff val="15000"/>
                  </a:schemeClr>
                </a:solidFill>
                <a:latin typeface="Roboto" pitchFamily="2" charset="0"/>
                <a:ea typeface="Roboto" pitchFamily="2" charset="0"/>
              </a:endParaRPr>
            </a:p>
          </p:txBody>
        </p:sp>
        <p:sp>
          <p:nvSpPr>
            <p:cNvPr id="23" name="Oval 22">
              <a:extLst>
                <a:ext uri="{FF2B5EF4-FFF2-40B4-BE49-F238E27FC236}">
                  <a16:creationId xmlns:a16="http://schemas.microsoft.com/office/drawing/2014/main" id="{C5D5BF56-9E6E-0B73-F4E4-C0188D6C639D}"/>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8" name="TextBox 27">
            <a:extLst>
              <a:ext uri="{FF2B5EF4-FFF2-40B4-BE49-F238E27FC236}">
                <a16:creationId xmlns:a16="http://schemas.microsoft.com/office/drawing/2014/main" id="{0677F9C4-1A20-9471-C49D-E8C627F1ED69}"/>
              </a:ext>
            </a:extLst>
          </p:cNvPr>
          <p:cNvSpPr txBox="1"/>
          <p:nvPr/>
        </p:nvSpPr>
        <p:spPr>
          <a:xfrm>
            <a:off x="3720428" y="3613393"/>
            <a:ext cx="26366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3</a:t>
            </a:r>
            <a:endParaRPr lang="en-NL" sz="1100" b="1" dirty="0">
              <a:solidFill>
                <a:schemeClr val="tx1">
                  <a:lumMod val="85000"/>
                  <a:lumOff val="15000"/>
                </a:schemeClr>
              </a:solidFill>
              <a:latin typeface="Roboto" pitchFamily="2" charset="0"/>
              <a:ea typeface="Roboto" pitchFamily="2" charset="0"/>
            </a:endParaRPr>
          </a:p>
        </p:txBody>
      </p:sp>
      <p:sp>
        <p:nvSpPr>
          <p:cNvPr id="29" name="Oval 28">
            <a:extLst>
              <a:ext uri="{FF2B5EF4-FFF2-40B4-BE49-F238E27FC236}">
                <a16:creationId xmlns:a16="http://schemas.microsoft.com/office/drawing/2014/main" id="{AAF56366-67CA-422B-8446-EAFBCBE09F44}"/>
              </a:ext>
            </a:extLst>
          </p:cNvPr>
          <p:cNvSpPr/>
          <p:nvPr/>
        </p:nvSpPr>
        <p:spPr>
          <a:xfrm>
            <a:off x="3733638" y="3613393"/>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extBox 29">
            <a:extLst>
              <a:ext uri="{FF2B5EF4-FFF2-40B4-BE49-F238E27FC236}">
                <a16:creationId xmlns:a16="http://schemas.microsoft.com/office/drawing/2014/main" id="{553C6831-1C25-02C0-7A9D-2A2D54C412D0}"/>
              </a:ext>
            </a:extLst>
          </p:cNvPr>
          <p:cNvSpPr txBox="1">
            <a:spLocks noGrp="1" noRot="1" noMove="1" noResize="1" noEditPoints="1" noAdjustHandles="1" noChangeArrowheads="1" noChangeShapeType="1"/>
          </p:cNvSpPr>
          <p:nvPr/>
        </p:nvSpPr>
        <p:spPr>
          <a:xfrm>
            <a:off x="2601692" y="2231827"/>
            <a:ext cx="1552032" cy="748923"/>
          </a:xfrm>
          <a:prstGeom prst="rect">
            <a:avLst/>
          </a:prstGeom>
          <a:noFill/>
        </p:spPr>
        <p:txBody>
          <a:bodyPr wrap="square">
            <a:spAutoFit/>
          </a:bodyPr>
          <a:lstStyle/>
          <a:p>
            <a:pPr marL="0" lvl="0" indent="0" algn="l" rtl="0">
              <a:spcBef>
                <a:spcPts val="800"/>
              </a:spcBef>
              <a:spcAft>
                <a:spcPts val="0"/>
              </a:spcAft>
              <a:buClr>
                <a:schemeClr val="dk1"/>
              </a:buClr>
              <a:buSzPts val="1100"/>
              <a:buFont typeface="Arial"/>
              <a:buNone/>
            </a:pPr>
            <a:r>
              <a:rPr lang="nl-NL" sz="900" b="1" i="0" u="none" strike="noStrike" dirty="0">
                <a:solidFill>
                  <a:srgbClr val="000000"/>
                </a:solidFill>
                <a:effectLst/>
                <a:latin typeface="Roboto" pitchFamily="2" charset="0"/>
                <a:ea typeface="Roboto" pitchFamily="2" charset="0"/>
              </a:rPr>
              <a:t>geen speciale toegang of geheime technieken nodig!</a:t>
            </a:r>
          </a:p>
          <a:p>
            <a:pPr marL="0" lvl="0" indent="0" algn="l" rtl="0">
              <a:spcBef>
                <a:spcPts val="800"/>
              </a:spcBef>
              <a:spcAft>
                <a:spcPts val="0"/>
              </a:spcAft>
              <a:buClr>
                <a:schemeClr val="dk1"/>
              </a:buClr>
              <a:buSzPts val="1100"/>
              <a:buFont typeface="Arial"/>
              <a:buNone/>
            </a:pPr>
            <a:r>
              <a:rPr lang="nl-NL" sz="900" b="1" dirty="0">
                <a:latin typeface="Roboto" pitchFamily="2" charset="0"/>
                <a:ea typeface="Roboto" pitchFamily="2" charset="0"/>
              </a:rPr>
              <a:t>O</a:t>
            </a:r>
            <a:r>
              <a:rPr lang="nl-NL" sz="900" b="1" i="0" u="none" strike="noStrike" dirty="0">
                <a:solidFill>
                  <a:srgbClr val="000000"/>
                </a:solidFill>
                <a:effectLst/>
                <a:latin typeface="Roboto" pitchFamily="2" charset="0"/>
                <a:ea typeface="Roboto" pitchFamily="2" charset="0"/>
              </a:rPr>
              <a:t>m </a:t>
            </a:r>
            <a:r>
              <a:rPr lang="nl-NL" sz="900" b="1" i="0" u="sng" strike="noStrike" dirty="0">
                <a:solidFill>
                  <a:srgbClr val="000000"/>
                </a:solidFill>
                <a:effectLst/>
                <a:latin typeface="Roboto" pitchFamily="2" charset="0"/>
                <a:ea typeface="Roboto" pitchFamily="2" charset="0"/>
              </a:rPr>
              <a:t>OSINT</a:t>
            </a:r>
            <a:r>
              <a:rPr lang="nl-NL" sz="900" b="1" i="0" u="none" strike="noStrike" dirty="0">
                <a:solidFill>
                  <a:srgbClr val="000000"/>
                </a:solidFill>
                <a:effectLst/>
                <a:latin typeface="Roboto" pitchFamily="2" charset="0"/>
                <a:ea typeface="Roboto" pitchFamily="2" charset="0"/>
              </a:rPr>
              <a:t> te gebruiken</a:t>
            </a:r>
            <a:endParaRPr lang="nl-NL" sz="300" b="1" dirty="0">
              <a:latin typeface="Roboto" pitchFamily="2" charset="0"/>
              <a:ea typeface="Roboto" pitchFamily="2" charset="0"/>
              <a:sym typeface="Arial"/>
            </a:endParaRPr>
          </a:p>
        </p:txBody>
      </p:sp>
      <p:grpSp>
        <p:nvGrpSpPr>
          <p:cNvPr id="36" name="Group 35">
            <a:extLst>
              <a:ext uri="{FF2B5EF4-FFF2-40B4-BE49-F238E27FC236}">
                <a16:creationId xmlns:a16="http://schemas.microsoft.com/office/drawing/2014/main" id="{FBA42149-E286-A6E0-848A-A9B345B6B3F4}"/>
              </a:ext>
            </a:extLst>
          </p:cNvPr>
          <p:cNvGrpSpPr/>
          <p:nvPr/>
        </p:nvGrpSpPr>
        <p:grpSpPr>
          <a:xfrm>
            <a:off x="8501977" y="2234071"/>
            <a:ext cx="253702" cy="261610"/>
            <a:chOff x="358378" y="1607541"/>
            <a:chExt cx="253702" cy="261610"/>
          </a:xfrm>
        </p:grpSpPr>
        <p:sp>
          <p:nvSpPr>
            <p:cNvPr id="37" name="TextBox 36">
              <a:extLst>
                <a:ext uri="{FF2B5EF4-FFF2-40B4-BE49-F238E27FC236}">
                  <a16:creationId xmlns:a16="http://schemas.microsoft.com/office/drawing/2014/main" id="{360B619F-EF55-83B2-25BF-63D18C7E673B}"/>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sym typeface="Arial"/>
                </a:rPr>
                <a:t>1</a:t>
              </a:r>
              <a:endParaRPr lang="en-NL" sz="1100" b="1" dirty="0">
                <a:solidFill>
                  <a:schemeClr val="tx1">
                    <a:lumMod val="85000"/>
                    <a:lumOff val="15000"/>
                  </a:schemeClr>
                </a:solidFill>
                <a:latin typeface="Roboto" pitchFamily="2" charset="0"/>
                <a:ea typeface="Roboto" pitchFamily="2" charset="0"/>
              </a:endParaRPr>
            </a:p>
          </p:txBody>
        </p:sp>
        <p:sp>
          <p:nvSpPr>
            <p:cNvPr id="38" name="Oval 37">
              <a:extLst>
                <a:ext uri="{FF2B5EF4-FFF2-40B4-BE49-F238E27FC236}">
                  <a16:creationId xmlns:a16="http://schemas.microsoft.com/office/drawing/2014/main" id="{EF1B0757-B7B5-616D-EECD-3A74A661E697}"/>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xEl>
                                              <p:pRg st="1" end="1"/>
                                            </p:txEl>
                                          </p:spTgt>
                                        </p:tgtEl>
                                        <p:attrNameLst>
                                          <p:attrName>style.visibility</p:attrName>
                                        </p:attrNameLst>
                                      </p:cBhvr>
                                      <p:to>
                                        <p:strVal val="visible"/>
                                      </p:to>
                                    </p:set>
                                    <p:animEffect transition="in" filter="fade">
                                      <p:cBhvr>
                                        <p:cTn id="7" dur="500"/>
                                        <p:tgtEl>
                                          <p:spTgt spid="10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xEl>
                                              <p:pRg st="2" end="2"/>
                                            </p:txEl>
                                          </p:spTgt>
                                        </p:tgtEl>
                                        <p:attrNameLst>
                                          <p:attrName>style.visibility</p:attrName>
                                        </p:attrNameLst>
                                      </p:cBhvr>
                                      <p:to>
                                        <p:strVal val="visible"/>
                                      </p:to>
                                    </p:set>
                                    <p:animEffect transition="in" filter="fade">
                                      <p:cBhvr>
                                        <p:cTn id="11" dur="500"/>
                                        <p:tgtEl>
                                          <p:spTgt spid="10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
                                            <p:txEl>
                                              <p:pRg st="3" end="3"/>
                                            </p:txEl>
                                          </p:spTgt>
                                        </p:tgtEl>
                                        <p:attrNameLst>
                                          <p:attrName>style.visibility</p:attrName>
                                        </p:attrNameLst>
                                      </p:cBhvr>
                                      <p:to>
                                        <p:strVal val="visible"/>
                                      </p:to>
                                    </p:set>
                                    <p:animEffect transition="in" filter="fade">
                                      <p:cBhvr>
                                        <p:cTn id="15" dur="500"/>
                                        <p:tgtEl>
                                          <p:spTgt spid="104">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4">
                                            <p:txEl>
                                              <p:pRg st="4" end="4"/>
                                            </p:txEl>
                                          </p:spTgt>
                                        </p:tgtEl>
                                        <p:attrNameLst>
                                          <p:attrName>style.visibility</p:attrName>
                                        </p:attrNameLst>
                                      </p:cBhvr>
                                      <p:to>
                                        <p:strVal val="visible"/>
                                      </p:to>
                                    </p:set>
                                    <p:animEffect transition="in" filter="fade">
                                      <p:cBhvr>
                                        <p:cTn id="19" dur="500"/>
                                        <p:tgtEl>
                                          <p:spTgt spid="104">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4">
                                            <p:txEl>
                                              <p:pRg st="5" end="5"/>
                                            </p:txEl>
                                          </p:spTgt>
                                        </p:tgtEl>
                                        <p:attrNameLst>
                                          <p:attrName>style.visibility</p:attrName>
                                        </p:attrNameLst>
                                      </p:cBhvr>
                                      <p:to>
                                        <p:strVal val="visible"/>
                                      </p:to>
                                    </p:set>
                                    <p:animEffect transition="in" filter="fade">
                                      <p:cBhvr>
                                        <p:cTn id="23" dur="500"/>
                                        <p:tgtEl>
                                          <p:spTgt spid="104">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xEl>
                                              <p:pRg st="6" end="6"/>
                                            </p:txEl>
                                          </p:spTgt>
                                        </p:tgtEl>
                                        <p:attrNameLst>
                                          <p:attrName>style.visibility</p:attrName>
                                        </p:attrNameLst>
                                      </p:cBhvr>
                                      <p:to>
                                        <p:strVal val="visible"/>
                                      </p:to>
                                    </p:set>
                                    <p:animEffect transition="in" filter="fade">
                                      <p:cBhvr>
                                        <p:cTn id="27" dur="500"/>
                                        <p:tgtEl>
                                          <p:spTgt spid="10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6"/>
          <p:cNvSpPr txBox="1">
            <a:spLocks noGrp="1"/>
          </p:cNvSpPr>
          <p:nvPr>
            <p:ph type="body" idx="1"/>
          </p:nvPr>
        </p:nvSpPr>
        <p:spPr>
          <a:xfrm>
            <a:off x="628650" y="1369219"/>
            <a:ext cx="4616450" cy="2745581"/>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Grondig onderzoek doen naar personen, organisaties en gebeurtenissen</a:t>
            </a:r>
            <a:endParaRPr dirty="0"/>
          </a:p>
          <a:p>
            <a:pPr lvl="0" algn="l" rtl="0">
              <a:spcBef>
                <a:spcPts val="0"/>
              </a:spcBef>
              <a:spcAft>
                <a:spcPts val="0"/>
              </a:spcAft>
              <a:buSzPts val="1400"/>
              <a:buFont typeface="Courier New" panose="02070309020205020404" pitchFamily="49" charset="0"/>
              <a:buChar char="o"/>
            </a:pPr>
            <a:r>
              <a:rPr lang="nl" dirty="0"/>
              <a:t>Background check: iemands verleden, connecties met anderen, verborgen aspecten</a:t>
            </a:r>
            <a:endParaRPr dirty="0"/>
          </a:p>
        </p:txBody>
      </p:sp>
      <p:sp>
        <p:nvSpPr>
          <p:cNvPr id="2" name="Google Shape;84;p13">
            <a:extLst>
              <a:ext uri="{FF2B5EF4-FFF2-40B4-BE49-F238E27FC236}">
                <a16:creationId xmlns:a16="http://schemas.microsoft.com/office/drawing/2014/main" id="{242D6A9F-F96D-4540-D511-7AF592BF8E4A}"/>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70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1. Research en achtergrondinformatie</a:t>
            </a:r>
            <a:endParaRPr lang="en-US" b="1" dirty="0">
              <a:latin typeface="Roboto" pitchFamily="2" charset="0"/>
              <a:ea typeface="Roboto" pitchFamily="2" charset="0"/>
              <a:cs typeface="Roboto"/>
              <a:sym typeface="Robo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47"/>
          <p:cNvSpPr txBox="1">
            <a:spLocks noGrp="1"/>
          </p:cNvSpPr>
          <p:nvPr>
            <p:ph type="body" idx="1"/>
          </p:nvPr>
        </p:nvSpPr>
        <p:spPr>
          <a:xfrm>
            <a:off x="628650" y="1369219"/>
            <a:ext cx="436245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Geloofwaardigheid van bronnen verifiëren </a:t>
            </a:r>
            <a:endParaRPr dirty="0"/>
          </a:p>
          <a:p>
            <a:pPr lvl="0" algn="l" rtl="0">
              <a:spcBef>
                <a:spcPts val="0"/>
              </a:spcBef>
              <a:spcAft>
                <a:spcPts val="0"/>
              </a:spcAft>
              <a:buSzPts val="1400"/>
              <a:buFont typeface="Courier New" panose="02070309020205020404" pitchFamily="49" charset="0"/>
              <a:buChar char="o"/>
            </a:pPr>
            <a:r>
              <a:rPr lang="nl" dirty="0"/>
              <a:t>Beelden, video’s of documenten: echt of bewerkt?</a:t>
            </a:r>
            <a:endParaRPr dirty="0"/>
          </a:p>
          <a:p>
            <a:pPr lvl="0" algn="l" rtl="0">
              <a:spcBef>
                <a:spcPts val="0"/>
              </a:spcBef>
              <a:spcAft>
                <a:spcPts val="0"/>
              </a:spcAft>
              <a:buSzPts val="1400"/>
              <a:buFont typeface="Courier New" panose="02070309020205020404" pitchFamily="49" charset="0"/>
              <a:buChar char="o"/>
            </a:pPr>
            <a:r>
              <a:rPr lang="nl" dirty="0"/>
              <a:t>Desinformatie ontmaskeren</a:t>
            </a:r>
            <a:endParaRPr dirty="0"/>
          </a:p>
          <a:p>
            <a:pPr lvl="0" algn="l" rtl="0">
              <a:spcBef>
                <a:spcPts val="0"/>
              </a:spcBef>
              <a:spcAft>
                <a:spcPts val="0"/>
              </a:spcAft>
              <a:buSzPts val="1400"/>
              <a:buFont typeface="Courier New" panose="02070309020205020404" pitchFamily="49" charset="0"/>
              <a:buChar char="o"/>
            </a:pPr>
            <a:r>
              <a:rPr lang="nl" dirty="0"/>
              <a:t>Meer betrouwbare en nauwkeurige berichtgeving</a:t>
            </a:r>
            <a:endParaRPr dirty="0"/>
          </a:p>
        </p:txBody>
      </p:sp>
      <p:sp>
        <p:nvSpPr>
          <p:cNvPr id="2" name="Google Shape;84;p13">
            <a:extLst>
              <a:ext uri="{FF2B5EF4-FFF2-40B4-BE49-F238E27FC236}">
                <a16:creationId xmlns:a16="http://schemas.microsoft.com/office/drawing/2014/main" id="{A780298C-B6B8-BD8C-3BDC-7C164F91111E}"/>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850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2. 	</a:t>
            </a:r>
            <a:r>
              <a:rPr lang="nl-NL" b="1" dirty="0" err="1">
                <a:latin typeface="Roboto" pitchFamily="2" charset="0"/>
                <a:ea typeface="Roboto" pitchFamily="2" charset="0"/>
              </a:rPr>
              <a:t>Factchecken</a:t>
            </a:r>
            <a:r>
              <a:rPr lang="nl-NL" b="1" dirty="0">
                <a:latin typeface="Roboto" pitchFamily="2" charset="0"/>
                <a:ea typeface="Roboto" pitchFamily="2" charset="0"/>
              </a:rPr>
              <a:t> en verificatie</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48"/>
          <p:cNvSpPr txBox="1">
            <a:spLocks noGrp="1"/>
          </p:cNvSpPr>
          <p:nvPr>
            <p:ph type="body" idx="1"/>
          </p:nvPr>
        </p:nvSpPr>
        <p:spPr>
          <a:xfrm>
            <a:off x="628650" y="1369219"/>
            <a:ext cx="3943350" cy="2466181"/>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Onderzoek naar misstanden en corruptie</a:t>
            </a:r>
            <a:endParaRPr dirty="0"/>
          </a:p>
          <a:p>
            <a:pPr lvl="0" algn="l" rtl="0">
              <a:spcBef>
                <a:spcPts val="0"/>
              </a:spcBef>
              <a:spcAft>
                <a:spcPts val="0"/>
              </a:spcAft>
              <a:buSzPts val="1400"/>
              <a:buFont typeface="Courier New" panose="02070309020205020404" pitchFamily="49" charset="0"/>
              <a:buChar char="o"/>
            </a:pPr>
            <a:r>
              <a:rPr lang="nl" dirty="0"/>
              <a:t>Verborgen verbanden aan het licht brengen</a:t>
            </a:r>
            <a:endParaRPr dirty="0"/>
          </a:p>
        </p:txBody>
      </p:sp>
      <p:sp>
        <p:nvSpPr>
          <p:cNvPr id="2" name="Google Shape;84;p13">
            <a:extLst>
              <a:ext uri="{FF2B5EF4-FFF2-40B4-BE49-F238E27FC236}">
                <a16:creationId xmlns:a16="http://schemas.microsoft.com/office/drawing/2014/main" id="{F1111416-47D2-3B12-3FCD-816D8E49D0D2}"/>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850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3. 	Onderzoeksjournalistiek</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Google Shape;332;p49"/>
          <p:cNvSpPr txBox="1">
            <a:spLocks noGrp="1"/>
          </p:cNvSpPr>
          <p:nvPr>
            <p:ph type="body" idx="1"/>
          </p:nvPr>
        </p:nvSpPr>
        <p:spPr>
          <a:xfrm>
            <a:off x="628650" y="1369219"/>
            <a:ext cx="44450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Inzichten in publieke opinies</a:t>
            </a:r>
            <a:endParaRPr dirty="0"/>
          </a:p>
          <a:p>
            <a:pPr lvl="0" algn="l" rtl="0">
              <a:spcBef>
                <a:spcPts val="0"/>
              </a:spcBef>
              <a:spcAft>
                <a:spcPts val="0"/>
              </a:spcAft>
              <a:buSzPts val="1400"/>
              <a:buFont typeface="Courier New" panose="02070309020205020404" pitchFamily="49" charset="0"/>
              <a:buChar char="o"/>
            </a:pPr>
            <a:r>
              <a:rPr lang="nl" dirty="0"/>
              <a:t>Trends bijhouden</a:t>
            </a:r>
            <a:endParaRPr dirty="0"/>
          </a:p>
          <a:p>
            <a:pPr lvl="0" algn="l" rtl="0">
              <a:spcBef>
                <a:spcPts val="0"/>
              </a:spcBef>
              <a:spcAft>
                <a:spcPts val="0"/>
              </a:spcAft>
              <a:buSzPts val="1400"/>
              <a:buFont typeface="Courier New" panose="02070309020205020404" pitchFamily="49" charset="0"/>
              <a:buChar char="o"/>
            </a:pPr>
            <a:r>
              <a:rPr lang="nl" dirty="0"/>
              <a:t>Virale content analyseren</a:t>
            </a:r>
            <a:endParaRPr dirty="0"/>
          </a:p>
          <a:p>
            <a:pPr lvl="0" algn="l" rtl="0">
              <a:spcBef>
                <a:spcPts val="0"/>
              </a:spcBef>
              <a:spcAft>
                <a:spcPts val="0"/>
              </a:spcAft>
              <a:buSzPts val="1400"/>
              <a:buFont typeface="Courier New" panose="02070309020205020404" pitchFamily="49" charset="0"/>
              <a:buChar char="o"/>
            </a:pPr>
            <a:r>
              <a:rPr lang="nl" dirty="0"/>
              <a:t>Op de hoogte blijven</a:t>
            </a:r>
            <a:endParaRPr dirty="0"/>
          </a:p>
          <a:p>
            <a:pPr lvl="0" algn="l" rtl="0">
              <a:spcBef>
                <a:spcPts val="0"/>
              </a:spcBef>
              <a:spcAft>
                <a:spcPts val="0"/>
              </a:spcAft>
              <a:buSzPts val="1400"/>
              <a:buFont typeface="Courier New" panose="02070309020205020404" pitchFamily="49" charset="0"/>
              <a:buChar char="o"/>
            </a:pPr>
            <a:r>
              <a:rPr lang="nl" dirty="0"/>
              <a:t>Patronen in online gedrag herkennen</a:t>
            </a:r>
            <a:endParaRPr dirty="0"/>
          </a:p>
          <a:p>
            <a:pPr lvl="0" algn="l" rtl="0">
              <a:spcBef>
                <a:spcPts val="0"/>
              </a:spcBef>
              <a:spcAft>
                <a:spcPts val="0"/>
              </a:spcAft>
              <a:buSzPts val="1400"/>
              <a:buFont typeface="Courier New" panose="02070309020205020404" pitchFamily="49" charset="0"/>
              <a:buChar char="o"/>
            </a:pPr>
            <a:r>
              <a:rPr lang="nl" dirty="0"/>
              <a:t>Snellere en meer nauwkeurige berichtgeving over actuele gebeurtenissen</a:t>
            </a:r>
            <a:endParaRPr dirty="0"/>
          </a:p>
        </p:txBody>
      </p:sp>
      <p:sp>
        <p:nvSpPr>
          <p:cNvPr id="2" name="Google Shape;84;p13">
            <a:extLst>
              <a:ext uri="{FF2B5EF4-FFF2-40B4-BE49-F238E27FC236}">
                <a16:creationId xmlns:a16="http://schemas.microsoft.com/office/drawing/2014/main" id="{E2D2CAB5-E47D-2FCA-7B12-1C804470C136}"/>
              </a:ext>
            </a:extLst>
          </p:cNvPr>
          <p:cNvSpPr txBox="1">
            <a:spLocks/>
          </p:cNvSpPr>
          <p:nvPr/>
        </p:nvSpPr>
        <p:spPr>
          <a:xfrm>
            <a:off x="602020" y="565544"/>
            <a:ext cx="8078430" cy="604033"/>
          </a:xfrm>
          <a:prstGeom prst="rect">
            <a:avLst/>
          </a:prstGeom>
          <a:noFill/>
          <a:ln>
            <a:noFill/>
          </a:ln>
        </p:spPr>
        <p:txBody>
          <a:bodyPr spcFirstLastPara="1" wrap="square" lIns="68575" tIns="34275" rIns="68575" bIns="34275" anchor="b" anchorCtr="0">
            <a:normAutofit fontScale="55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it-IT" b="1" dirty="0">
                <a:latin typeface="Roboto" pitchFamily="2" charset="0"/>
                <a:ea typeface="Roboto" pitchFamily="2" charset="0"/>
              </a:rPr>
              <a:t>4. 	Monitoren sociale media en online communities</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50"/>
          <p:cNvSpPr txBox="1">
            <a:spLocks noGrp="1"/>
          </p:cNvSpPr>
          <p:nvPr>
            <p:ph type="body" idx="1"/>
          </p:nvPr>
        </p:nvSpPr>
        <p:spPr>
          <a:xfrm>
            <a:off x="628650" y="1369219"/>
            <a:ext cx="394335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Grote hoeveelheden data analyseren</a:t>
            </a:r>
            <a:endParaRPr dirty="0"/>
          </a:p>
          <a:p>
            <a:pPr lvl="0" algn="l" rtl="0">
              <a:spcBef>
                <a:spcPts val="0"/>
              </a:spcBef>
              <a:spcAft>
                <a:spcPts val="0"/>
              </a:spcAft>
              <a:buSzPts val="1400"/>
              <a:buFont typeface="Courier New" panose="02070309020205020404" pitchFamily="49" charset="0"/>
              <a:buChar char="o"/>
            </a:pPr>
            <a:r>
              <a:rPr lang="nl" dirty="0"/>
              <a:t>Complexe data helder presenteren</a:t>
            </a:r>
            <a:endParaRPr dirty="0"/>
          </a:p>
          <a:p>
            <a:pPr lvl="0" algn="l" rtl="0">
              <a:spcBef>
                <a:spcPts val="0"/>
              </a:spcBef>
              <a:spcAft>
                <a:spcPts val="0"/>
              </a:spcAft>
              <a:buSzPts val="1400"/>
              <a:buFont typeface="Courier New" panose="02070309020205020404" pitchFamily="49" charset="0"/>
              <a:buChar char="o"/>
            </a:pPr>
            <a:r>
              <a:rPr lang="nl" dirty="0"/>
              <a:t>Trends beter begrijpen</a:t>
            </a:r>
            <a:endParaRPr dirty="0"/>
          </a:p>
        </p:txBody>
      </p:sp>
      <p:sp>
        <p:nvSpPr>
          <p:cNvPr id="2" name="Google Shape;84;p13">
            <a:extLst>
              <a:ext uri="{FF2B5EF4-FFF2-40B4-BE49-F238E27FC236}">
                <a16:creationId xmlns:a16="http://schemas.microsoft.com/office/drawing/2014/main" id="{2C62E411-BF64-F34E-55EA-DDD0FBDCA67E}"/>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5. 	Data visualisatie</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51"/>
          <p:cNvSpPr txBox="1">
            <a:spLocks noGrp="1"/>
          </p:cNvSpPr>
          <p:nvPr>
            <p:ph type="body" idx="1"/>
          </p:nvPr>
        </p:nvSpPr>
        <p:spPr>
          <a:xfrm>
            <a:off x="508000" y="3559969"/>
            <a:ext cx="7886700" cy="3263400"/>
          </a:xfrm>
          <a:prstGeom prst="rect">
            <a:avLst/>
          </a:prstGeom>
        </p:spPr>
        <p:txBody>
          <a:bodyPr spcFirstLastPara="1" wrap="square" lIns="68575" tIns="34275" rIns="68575" bIns="34275" anchor="t" anchorCtr="0">
            <a:normAutofit/>
          </a:bodyPr>
          <a:lstStyle/>
          <a:p>
            <a:pPr marL="139700" lvl="0" indent="0" algn="l" rtl="0">
              <a:spcBef>
                <a:spcPts val="800"/>
              </a:spcBef>
              <a:spcAft>
                <a:spcPts val="0"/>
              </a:spcAft>
              <a:buSzPts val="1400"/>
              <a:buNone/>
            </a:pPr>
            <a:r>
              <a:rPr lang="nl" dirty="0">
                <a:latin typeface="Roboto" pitchFamily="2" charset="0"/>
                <a:ea typeface="Roboto" pitchFamily="2" charset="0"/>
              </a:rPr>
              <a:t>Hoe en waar wordt OSINT in de praktijk toegepast?</a:t>
            </a:r>
            <a:endParaRPr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71837B12-D149-3D00-8F94-4362FD63E9B1}"/>
              </a:ext>
            </a:extLst>
          </p:cNvPr>
          <p:cNvSpPr txBox="1">
            <a:spLocks/>
          </p:cNvSpPr>
          <p:nvPr/>
        </p:nvSpPr>
        <p:spPr>
          <a:xfrm>
            <a:off x="629880" y="30547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in de praktijk</a:t>
            </a:r>
            <a:endParaRPr lang="en-US" b="1" dirty="0">
              <a:latin typeface="Roboto" pitchFamily="2" charset="0"/>
              <a:ea typeface="Roboto" pitchFamily="2" charset="0"/>
              <a:cs typeface="Roboto"/>
              <a:sym typeface="Roboto"/>
            </a:endParaRPr>
          </a:p>
        </p:txBody>
      </p:sp>
      <p:pic>
        <p:nvPicPr>
          <p:cNvPr id="16392" name="Picture 8" descr="Introduction to SIFT( Scale Invariant Feature Transform) | by Deep | Medium">
            <a:extLst>
              <a:ext uri="{FF2B5EF4-FFF2-40B4-BE49-F238E27FC236}">
                <a16:creationId xmlns:a16="http://schemas.microsoft.com/office/drawing/2014/main" id="{299718AC-3644-CBD7-2665-BB197AC55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389"/>
          <a:stretch/>
        </p:blipFill>
        <p:spPr bwMode="auto">
          <a:xfrm>
            <a:off x="0" y="0"/>
            <a:ext cx="9144000" cy="26662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p:nvPr>
        </p:nvSpPr>
        <p:spPr>
          <a:xfrm>
            <a:off x="1005025" y="-5570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OSINT voor oorlogsgebieden</a:t>
            </a:r>
            <a:endParaRPr b="1" dirty="0">
              <a:latin typeface="Roboto" pitchFamily="2" charset="0"/>
              <a:ea typeface="Roboto" pitchFamily="2" charset="0"/>
            </a:endParaRPr>
          </a:p>
        </p:txBody>
      </p:sp>
      <p:sp>
        <p:nvSpPr>
          <p:cNvPr id="351" name="Google Shape;351;p52"/>
          <p:cNvSpPr txBox="1"/>
          <p:nvPr/>
        </p:nvSpPr>
        <p:spPr>
          <a:xfrm>
            <a:off x="833575" y="4254525"/>
            <a:ext cx="3597025" cy="6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500" b="1" dirty="0">
                <a:solidFill>
                  <a:schemeClr val="dk1"/>
                </a:solidFill>
                <a:latin typeface="Roboto" pitchFamily="2" charset="0"/>
                <a:ea typeface="Roboto" pitchFamily="2" charset="0"/>
                <a:cs typeface="Calibri"/>
                <a:sym typeface="Calibri"/>
              </a:rPr>
              <a:t>Livestream Al Jazeera 17 oktober 2023</a:t>
            </a:r>
            <a:endParaRPr sz="1500" b="1" dirty="0">
              <a:solidFill>
                <a:schemeClr val="dk1"/>
              </a:solidFill>
              <a:latin typeface="Roboto" pitchFamily="2" charset="0"/>
              <a:ea typeface="Roboto" pitchFamily="2" charset="0"/>
              <a:cs typeface="Calibri"/>
              <a:sym typeface="Calibri"/>
            </a:endParaRPr>
          </a:p>
        </p:txBody>
      </p:sp>
      <p:pic>
        <p:nvPicPr>
          <p:cNvPr id="2" name="ssstwitter.com_1741732182136">
            <a:hlinkClick r:id="" action="ppaction://media"/>
            <a:extLst>
              <a:ext uri="{FF2B5EF4-FFF2-40B4-BE49-F238E27FC236}">
                <a16:creationId xmlns:a16="http://schemas.microsoft.com/office/drawing/2014/main" id="{F5ACBB95-34D2-84C5-0330-DBD0DB71B567}"/>
              </a:ext>
            </a:extLst>
          </p:cNvPr>
          <p:cNvPicPr>
            <a:picLocks noChangeAspect="1"/>
          </p:cNvPicPr>
          <p:nvPr>
            <a:videoFile r:link="rId1"/>
            <p:extLst>
              <p:ext uri="{DAA4B4D4-6D71-4841-9C94-3DE7FCFB9230}">
                <p14:media xmlns:p14="http://schemas.microsoft.com/office/powerpoint/2010/main" r:embed="rId2">
                  <p14:trim st="10076" end="8839.1043"/>
                </p14:media>
              </p:ext>
            </p:extLst>
          </p:nvPr>
        </p:nvPicPr>
        <p:blipFill>
          <a:blip r:embed="rId5"/>
          <a:stretch>
            <a:fillRect/>
          </a:stretch>
        </p:blipFill>
        <p:spPr>
          <a:xfrm>
            <a:off x="925354" y="888975"/>
            <a:ext cx="7293291" cy="3365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3600" b="1" dirty="0">
                <a:latin typeface="Roboto" pitchFamily="2" charset="0"/>
                <a:ea typeface="Roboto" pitchFamily="2" charset="0"/>
              </a:rPr>
              <a:t>Bewering Israël:</a:t>
            </a:r>
            <a:endParaRPr sz="3600" b="1" dirty="0">
              <a:latin typeface="Roboto" pitchFamily="2" charset="0"/>
              <a:ea typeface="Roboto" pitchFamily="2" charset="0"/>
            </a:endParaRPr>
          </a:p>
          <a:p>
            <a:pPr marL="0" lvl="0" indent="0" algn="l" rtl="0">
              <a:lnSpc>
                <a:spcPct val="100000"/>
              </a:lnSpc>
              <a:spcBef>
                <a:spcPts val="0"/>
              </a:spcBef>
              <a:spcAft>
                <a:spcPts val="0"/>
              </a:spcAft>
              <a:buNone/>
            </a:pPr>
            <a:endParaRPr dirty="0">
              <a:latin typeface="Roboto" pitchFamily="2" charset="0"/>
              <a:ea typeface="Roboto" pitchFamily="2" charset="0"/>
            </a:endParaRPr>
          </a:p>
          <a:p>
            <a:pPr marL="0" lvl="0" indent="0" algn="l" rtl="0">
              <a:lnSpc>
                <a:spcPct val="100000"/>
              </a:lnSpc>
              <a:spcBef>
                <a:spcPts val="0"/>
              </a:spcBef>
              <a:spcAft>
                <a:spcPts val="0"/>
              </a:spcAft>
              <a:buNone/>
            </a:pPr>
            <a:r>
              <a:rPr lang="nl" dirty="0">
                <a:latin typeface="Roboto" pitchFamily="2" charset="0"/>
                <a:ea typeface="Roboto" pitchFamily="2" charset="0"/>
              </a:rPr>
              <a:t>“rocket aimed at Israël” → Palestijnse raket heeft na defect in de lucht explosie Al-Ahli veroorzaakt </a:t>
            </a:r>
            <a:endParaRPr dirty="0">
              <a:latin typeface="Roboto" pitchFamily="2" charset="0"/>
              <a:ea typeface="Roboto" pitchFamily="2" charset="0"/>
            </a:endParaRPr>
          </a:p>
          <a:p>
            <a:pPr marL="0" lvl="0" indent="0" algn="l" rtl="0">
              <a:spcBef>
                <a:spcPts val="800"/>
              </a:spcBef>
              <a:spcAft>
                <a:spcPts val="0"/>
              </a:spcAft>
              <a:buNone/>
            </a:pPr>
            <a:endParaRPr dirty="0">
              <a:latin typeface="Roboto" pitchFamily="2" charset="0"/>
              <a:ea typeface="Roboto" pitchFamily="2"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54"/>
          <p:cNvSpPr txBox="1">
            <a:spLocks noGrp="1"/>
          </p:cNvSpPr>
          <p:nvPr>
            <p:ph type="body" idx="1"/>
          </p:nvPr>
        </p:nvSpPr>
        <p:spPr>
          <a:xfrm>
            <a:off x="525105" y="584550"/>
            <a:ext cx="6894870" cy="3263400"/>
          </a:xfrm>
          <a:prstGeom prst="rect">
            <a:avLst/>
          </a:prstGeom>
        </p:spPr>
        <p:txBody>
          <a:bodyPr spcFirstLastPara="1" wrap="square" lIns="68575" tIns="34275" rIns="68575" bIns="34275" anchor="t" anchorCtr="0">
            <a:normAutofit/>
          </a:bodyPr>
          <a:lstStyle/>
          <a:p>
            <a:pPr marL="139700" lvl="0" indent="0" algn="l" rtl="0">
              <a:spcBef>
                <a:spcPts val="800"/>
              </a:spcBef>
              <a:spcAft>
                <a:spcPts val="0"/>
              </a:spcAft>
              <a:buSzPts val="1400"/>
              <a:buNone/>
            </a:pPr>
            <a:r>
              <a:rPr lang="nl" dirty="0"/>
              <a:t>Al Jazeera beelden vergelijken met andere video’s online</a:t>
            </a:r>
            <a:endParaRPr dirty="0"/>
          </a:p>
          <a:p>
            <a:pPr marL="0" lvl="0" indent="0" algn="l" rtl="0">
              <a:spcBef>
                <a:spcPts val="800"/>
              </a:spcBef>
              <a:spcAft>
                <a:spcPts val="0"/>
              </a:spcAft>
              <a:buNone/>
            </a:pPr>
            <a:endParaRPr dirty="0"/>
          </a:p>
        </p:txBody>
      </p:sp>
      <p:sp>
        <p:nvSpPr>
          <p:cNvPr id="2" name="Google Shape;84;p13">
            <a:extLst>
              <a:ext uri="{FF2B5EF4-FFF2-40B4-BE49-F238E27FC236}">
                <a16:creationId xmlns:a16="http://schemas.microsoft.com/office/drawing/2014/main" id="{CA10B050-A01D-5FC9-8913-ACC13972BF7B}"/>
              </a:ext>
            </a:extLst>
          </p:cNvPr>
          <p:cNvSpPr txBox="1">
            <a:spLocks/>
          </p:cNvSpPr>
          <p:nvPr/>
        </p:nvSpPr>
        <p:spPr>
          <a:xfrm>
            <a:off x="629879" y="155381"/>
            <a:ext cx="7285395" cy="604033"/>
          </a:xfrm>
          <a:prstGeom prst="rect">
            <a:avLst/>
          </a:prstGeom>
          <a:noFill/>
          <a:ln>
            <a:noFill/>
          </a:ln>
        </p:spPr>
        <p:txBody>
          <a:bodyPr spcFirstLastPara="1" wrap="square" lIns="68575" tIns="34275" rIns="68575" bIns="34275" anchor="b" anchorCtr="0">
            <a:normAutofit fontScale="62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OSINT </a:t>
            </a:r>
            <a:r>
              <a:rPr lang="en-US" b="1" dirty="0" err="1">
                <a:latin typeface="Roboto" pitchFamily="2" charset="0"/>
                <a:ea typeface="Roboto" pitchFamily="2" charset="0"/>
              </a:rPr>
              <a:t>onderzoek</a:t>
            </a:r>
            <a:r>
              <a:rPr lang="en-US" b="1" dirty="0">
                <a:latin typeface="Roboto" pitchFamily="2" charset="0"/>
                <a:ea typeface="Roboto" pitchFamily="2" charset="0"/>
              </a:rPr>
              <a:t> door The New York Times</a:t>
            </a:r>
            <a:endParaRPr lang="en-US" b="1" dirty="0">
              <a:latin typeface="Roboto" pitchFamily="2" charset="0"/>
              <a:ea typeface="Roboto" pitchFamily="2" charset="0"/>
              <a:cs typeface="Roboto"/>
              <a:sym typeface="Roboto"/>
            </a:endParaRPr>
          </a:p>
        </p:txBody>
      </p:sp>
      <p:sp>
        <p:nvSpPr>
          <p:cNvPr id="368" name="Google Shape;368;p55"/>
          <p:cNvSpPr txBox="1"/>
          <p:nvPr/>
        </p:nvSpPr>
        <p:spPr>
          <a:xfrm>
            <a:off x="4159025" y="4738700"/>
            <a:ext cx="26064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100">
                <a:solidFill>
                  <a:schemeClr val="dk1"/>
                </a:solidFill>
                <a:latin typeface="Calibri"/>
                <a:ea typeface="Calibri"/>
                <a:cs typeface="Calibri"/>
                <a:sym typeface="Calibri"/>
              </a:rPr>
              <a:t>Beelden Channel 12: Israelisch kanaal</a:t>
            </a:r>
            <a:endParaRPr sz="1100">
              <a:solidFill>
                <a:schemeClr val="dk1"/>
              </a:solidFill>
              <a:latin typeface="Calibri"/>
              <a:ea typeface="Calibri"/>
              <a:cs typeface="Calibri"/>
              <a:sym typeface="Calibri"/>
            </a:endParaRPr>
          </a:p>
        </p:txBody>
      </p:sp>
      <p:sp>
        <p:nvSpPr>
          <p:cNvPr id="369" name="Google Shape;369;p55"/>
          <p:cNvSpPr txBox="1"/>
          <p:nvPr/>
        </p:nvSpPr>
        <p:spPr>
          <a:xfrm>
            <a:off x="6835410" y="1268760"/>
            <a:ext cx="2025600" cy="17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300" dirty="0">
                <a:solidFill>
                  <a:schemeClr val="dk1"/>
                </a:solidFill>
                <a:latin typeface="Roboto" pitchFamily="2" charset="0"/>
                <a:ea typeface="Roboto" pitchFamily="2" charset="0"/>
                <a:cs typeface="Calibri"/>
                <a:sym typeface="Calibri"/>
              </a:rPr>
              <a:t>Bewering: Palestijnse raket + explosie ziekenhuis</a:t>
            </a:r>
            <a:endParaRPr sz="1300" dirty="0">
              <a:solidFill>
                <a:schemeClr val="dk1"/>
              </a:solidFill>
              <a:latin typeface="Roboto" pitchFamily="2" charset="0"/>
              <a:ea typeface="Roboto" pitchFamily="2" charset="0"/>
              <a:cs typeface="Calibri"/>
              <a:sym typeface="Calibri"/>
            </a:endParaRPr>
          </a:p>
          <a:p>
            <a:pPr marL="0" lvl="0" indent="0" algn="l" rtl="0">
              <a:spcBef>
                <a:spcPts val="0"/>
              </a:spcBef>
              <a:spcAft>
                <a:spcPts val="0"/>
              </a:spcAft>
              <a:buNone/>
            </a:pPr>
            <a:endParaRPr sz="1300" dirty="0">
              <a:solidFill>
                <a:schemeClr val="dk1"/>
              </a:solidFill>
              <a:latin typeface="Roboto" pitchFamily="2" charset="0"/>
              <a:ea typeface="Roboto" pitchFamily="2" charset="0"/>
              <a:cs typeface="Calibri"/>
              <a:sym typeface="Calibri"/>
            </a:endParaRPr>
          </a:p>
          <a:p>
            <a:pPr marL="0" lvl="0" indent="0" algn="l" rtl="0">
              <a:spcBef>
                <a:spcPts val="0"/>
              </a:spcBef>
              <a:spcAft>
                <a:spcPts val="0"/>
              </a:spcAft>
              <a:buNone/>
            </a:pPr>
            <a:r>
              <a:rPr lang="nl" sz="1300" dirty="0">
                <a:solidFill>
                  <a:schemeClr val="dk1"/>
                </a:solidFill>
                <a:latin typeface="Roboto" pitchFamily="2" charset="0"/>
                <a:ea typeface="Roboto" pitchFamily="2" charset="0"/>
                <a:cs typeface="Calibri"/>
                <a:sym typeface="Calibri"/>
              </a:rPr>
              <a:t>Eigenlijk beeld: eerste random explosie </a:t>
            </a:r>
            <a:endParaRPr sz="1300" dirty="0">
              <a:solidFill>
                <a:schemeClr val="dk1"/>
              </a:solidFill>
              <a:latin typeface="Roboto" pitchFamily="2" charset="0"/>
              <a:ea typeface="Roboto" pitchFamily="2" charset="0"/>
              <a:cs typeface="Calibri"/>
              <a:sym typeface="Calibri"/>
            </a:endParaRPr>
          </a:p>
        </p:txBody>
      </p:sp>
      <p:pic>
        <p:nvPicPr>
          <p:cNvPr id="3" name="ssstwitter.com_1741815053007">
            <a:hlinkClick r:id="" action="ppaction://media"/>
            <a:extLst>
              <a:ext uri="{FF2B5EF4-FFF2-40B4-BE49-F238E27FC236}">
                <a16:creationId xmlns:a16="http://schemas.microsoft.com/office/drawing/2014/main" id="{43410F3D-B273-7594-D565-57FFD1B6A8A0}"/>
              </a:ext>
            </a:extLst>
          </p:cNvPr>
          <p:cNvPicPr>
            <a:picLocks noChangeAspect="1"/>
          </p:cNvPicPr>
          <p:nvPr>
            <a:videoFile r:link="rId1"/>
            <p:extLst>
              <p:ext uri="{DAA4B4D4-6D71-4841-9C94-3DE7FCFB9230}">
                <p14:media xmlns:p14="http://schemas.microsoft.com/office/powerpoint/2010/main" r:embed="rId2">
                  <p14:trim st="30248" end="3780.3333"/>
                </p14:media>
              </p:ext>
            </p:extLst>
          </p:nvPr>
        </p:nvPicPr>
        <p:blipFill>
          <a:blip r:embed="rId5"/>
          <a:stretch>
            <a:fillRect/>
          </a:stretch>
        </p:blipFill>
        <p:spPr>
          <a:xfrm>
            <a:off x="660110" y="1362891"/>
            <a:ext cx="6105315" cy="3434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500"/>
                                        <p:tgtEl>
                                          <p:spTgt spid="3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9"/>
                                        </p:tgtEl>
                                        <p:attrNameLst>
                                          <p:attrName>style.visibility</p:attrName>
                                        </p:attrNameLst>
                                      </p:cBhvr>
                                      <p:to>
                                        <p:strVal val="visible"/>
                                      </p:to>
                                    </p:set>
                                    <p:animEffect transition="in" filter="fade">
                                      <p:cBhvr>
                                        <p:cTn id="10" dur="500"/>
                                        <p:tgtEl>
                                          <p:spTgt spid="36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2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bldLst>
      <p:bldP spid="368" grpId="0"/>
      <p:bldP spid="36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56"/>
          <p:cNvSpPr txBox="1"/>
          <p:nvPr/>
        </p:nvSpPr>
        <p:spPr>
          <a:xfrm>
            <a:off x="7864425" y="63050"/>
            <a:ext cx="10968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solidFill>
                  <a:schemeClr val="dk1"/>
                </a:solidFill>
                <a:latin typeface="Calibri"/>
                <a:ea typeface="Calibri"/>
                <a:cs typeface="Calibri"/>
                <a:sym typeface="Calibri"/>
              </a:rPr>
              <a:t>CCTV camera’s</a:t>
            </a:r>
            <a:endParaRPr sz="1200">
              <a:solidFill>
                <a:schemeClr val="dk1"/>
              </a:solidFill>
              <a:latin typeface="Calibri"/>
              <a:ea typeface="Calibri"/>
              <a:cs typeface="Calibri"/>
              <a:sym typeface="Calibri"/>
            </a:endParaRPr>
          </a:p>
        </p:txBody>
      </p:sp>
      <p:sp>
        <p:nvSpPr>
          <p:cNvPr id="376" name="Google Shape;376;p56"/>
          <p:cNvSpPr txBox="1"/>
          <p:nvPr/>
        </p:nvSpPr>
        <p:spPr>
          <a:xfrm>
            <a:off x="196400" y="4603375"/>
            <a:ext cx="77418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150">
                <a:solidFill>
                  <a:schemeClr val="dk1"/>
                </a:solidFill>
                <a:latin typeface="Roboto"/>
                <a:ea typeface="Roboto"/>
                <a:cs typeface="Roboto"/>
                <a:sym typeface="Roboto"/>
              </a:rPr>
              <a:t>18:59:22 - eerste explosie ; </a:t>
            </a:r>
            <a:r>
              <a:rPr lang="nl" sz="1150" b="1">
                <a:solidFill>
                  <a:schemeClr val="dk1"/>
                </a:solidFill>
                <a:latin typeface="Roboto"/>
                <a:ea typeface="Roboto"/>
                <a:cs typeface="Roboto"/>
                <a:sym typeface="Roboto"/>
              </a:rPr>
              <a:t>18:59:24 - vuren raket </a:t>
            </a:r>
            <a:r>
              <a:rPr lang="nl" sz="1150">
                <a:solidFill>
                  <a:schemeClr val="dk1"/>
                </a:solidFill>
                <a:latin typeface="Roboto"/>
                <a:ea typeface="Roboto"/>
                <a:cs typeface="Roboto"/>
                <a:sym typeface="Roboto"/>
              </a:rPr>
              <a:t>; 18:59:44 - explosie Al-Ahli</a:t>
            </a:r>
            <a:endParaRPr sz="2100">
              <a:solidFill>
                <a:schemeClr val="dk1"/>
              </a:solidFill>
              <a:latin typeface="Calibri"/>
              <a:ea typeface="Calibri"/>
              <a:cs typeface="Calibri"/>
              <a:sym typeface="Calibri"/>
            </a:endParaRPr>
          </a:p>
        </p:txBody>
      </p:sp>
      <p:pic>
        <p:nvPicPr>
          <p:cNvPr id="2" name="ssstwitter.com_1741731094939">
            <a:hlinkClick r:id="" action="ppaction://media"/>
            <a:extLst>
              <a:ext uri="{FF2B5EF4-FFF2-40B4-BE49-F238E27FC236}">
                <a16:creationId xmlns:a16="http://schemas.microsoft.com/office/drawing/2014/main" id="{4849E2F1-AA05-9C4F-4599-F0EDBEB7A582}"/>
              </a:ext>
            </a:extLst>
          </p:cNvPr>
          <p:cNvPicPr>
            <a:picLocks noChangeAspect="1"/>
          </p:cNvPicPr>
          <p:nvPr>
            <a:videoFile r:link="rId1"/>
            <p:extLst>
              <p:ext uri="{DAA4B4D4-6D71-4841-9C94-3DE7FCFB9230}">
                <p14:media xmlns:p14="http://schemas.microsoft.com/office/powerpoint/2010/main" r:embed="rId2">
                  <p14:trim st="17646" end="5422.916"/>
                </p14:media>
              </p:ext>
            </p:extLst>
          </p:nvPr>
        </p:nvPicPr>
        <p:blipFill>
          <a:blip r:embed="rId5"/>
          <a:stretch>
            <a:fillRect/>
          </a:stretch>
        </p:blipFill>
        <p:spPr>
          <a:xfrm>
            <a:off x="137181" y="139699"/>
            <a:ext cx="7727244" cy="4346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A05024C-C795-0989-6179-4250B169223D}"/>
              </a:ext>
            </a:extLst>
          </p:cNvPr>
          <p:cNvSpPr/>
          <p:nvPr/>
        </p:nvSpPr>
        <p:spPr>
          <a:xfrm>
            <a:off x="794187" y="2643634"/>
            <a:ext cx="1491813"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3AA77CC5-2EB0-DCEF-CA20-8F9E89B8D7ED}"/>
              </a:ext>
            </a:extLst>
          </p:cNvPr>
          <p:cNvSpPr/>
          <p:nvPr/>
        </p:nvSpPr>
        <p:spPr>
          <a:xfrm>
            <a:off x="1964794" y="2528888"/>
            <a:ext cx="930808"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1" name="Google Shape;111;p17"/>
          <p:cNvSpPr txBox="1">
            <a:spLocks noGrp="1"/>
          </p:cNvSpPr>
          <p:nvPr>
            <p:ph type="subTitle" idx="1"/>
          </p:nvPr>
        </p:nvSpPr>
        <p:spPr>
          <a:xfrm>
            <a:off x="602020" y="1868550"/>
            <a:ext cx="2360255" cy="292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200" b="1" dirty="0">
                <a:solidFill>
                  <a:srgbClr val="202122"/>
                </a:solidFill>
                <a:latin typeface="Roboto" pitchFamily="2" charset="0"/>
                <a:ea typeface="Roboto" pitchFamily="2" charset="0"/>
                <a:cs typeface="Arial"/>
                <a:sym typeface="Arial"/>
              </a:rPr>
              <a:t>Human intelligence</a:t>
            </a:r>
            <a:r>
              <a:rPr lang="nl" sz="1200" dirty="0">
                <a:solidFill>
                  <a:srgbClr val="202122"/>
                </a:solidFill>
                <a:latin typeface="Roboto" pitchFamily="2" charset="0"/>
                <a:ea typeface="Roboto" pitchFamily="2" charset="0"/>
                <a:cs typeface="Arial"/>
                <a:sym typeface="Arial"/>
              </a:rPr>
              <a:t> (</a:t>
            </a:r>
            <a:r>
              <a:rPr lang="nl" sz="1200" b="1" dirty="0">
                <a:solidFill>
                  <a:srgbClr val="202122"/>
                </a:solidFill>
                <a:latin typeface="Roboto" pitchFamily="2" charset="0"/>
                <a:ea typeface="Roboto" pitchFamily="2" charset="0"/>
                <a:cs typeface="Arial"/>
                <a:sym typeface="Arial"/>
              </a:rPr>
              <a:t>HUMINT) </a:t>
            </a:r>
          </a:p>
          <a:p>
            <a:pPr marL="0" lvl="0" indent="0" algn="l" rtl="0">
              <a:spcBef>
                <a:spcPts val="800"/>
              </a:spcBef>
              <a:spcAft>
                <a:spcPts val="0"/>
              </a:spcAft>
              <a:buNone/>
            </a:pPr>
            <a:endParaRPr lang="nl" sz="1200" b="1" dirty="0">
              <a:solidFill>
                <a:srgbClr val="202122"/>
              </a:solidFill>
              <a:latin typeface="Roboto" pitchFamily="2" charset="0"/>
              <a:ea typeface="Roboto" pitchFamily="2" charset="0"/>
              <a:cs typeface="Arial"/>
              <a:sym typeface="Arial"/>
            </a:endParaRPr>
          </a:p>
          <a:p>
            <a:pPr marL="0" lvl="0" indent="0" algn="l" rtl="0">
              <a:spcBef>
                <a:spcPts val="800"/>
              </a:spcBef>
              <a:spcAft>
                <a:spcPts val="0"/>
              </a:spcAft>
              <a:buNone/>
            </a:pPr>
            <a:r>
              <a:rPr lang="nl-NL" sz="800" dirty="0">
                <a:solidFill>
                  <a:srgbClr val="202122"/>
                </a:solidFill>
                <a:latin typeface="Roboto" pitchFamily="2" charset="0"/>
                <a:ea typeface="Roboto" pitchFamily="2" charset="0"/>
                <a:cs typeface="Arial"/>
                <a:sym typeface="Arial"/>
              </a:rPr>
              <a:t>Inlichtingen door middel van menselijke bronnen en interpersoonlijke communicatie. </a:t>
            </a:r>
          </a:p>
          <a:p>
            <a:pPr marL="0" lvl="0" indent="0" algn="l" rtl="0">
              <a:spcBef>
                <a:spcPts val="800"/>
              </a:spcBef>
              <a:spcAft>
                <a:spcPts val="0"/>
              </a:spcAft>
              <a:buNone/>
            </a:pPr>
            <a:r>
              <a:rPr lang="nl-NL" sz="800" b="1" dirty="0">
                <a:solidFill>
                  <a:srgbClr val="202122"/>
                </a:solidFill>
                <a:latin typeface="Roboto" pitchFamily="2" charset="0"/>
                <a:ea typeface="Roboto" pitchFamily="2" charset="0"/>
                <a:cs typeface="Arial"/>
                <a:sym typeface="Arial"/>
              </a:rPr>
              <a:t>Uitvoering: </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Spionage</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Verkenning</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Ondervraging</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getuigenverhoren </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marteling. </a:t>
            </a:r>
          </a:p>
          <a:p>
            <a:pPr marL="0" lvl="0" indent="0" algn="l" rtl="0">
              <a:spcBef>
                <a:spcPts val="800"/>
              </a:spcBef>
              <a:spcAft>
                <a:spcPts val="0"/>
              </a:spcAft>
              <a:buNone/>
            </a:pPr>
            <a:r>
              <a:rPr lang="nl-NL" sz="800" i="1" dirty="0">
                <a:solidFill>
                  <a:schemeClr val="bg1">
                    <a:lumMod val="50000"/>
                  </a:schemeClr>
                </a:solidFill>
                <a:latin typeface="Roboto" pitchFamily="2" charset="0"/>
                <a:ea typeface="Roboto" pitchFamily="2" charset="0"/>
                <a:cs typeface="Arial"/>
                <a:sym typeface="Arial"/>
              </a:rPr>
              <a:t>*Hoewel HUMINT wordt geassocieerd met militaire en inlichtingendiensten, kan kleinere vorm ook worden toegepast in journalistiek</a:t>
            </a:r>
            <a:endParaRPr sz="1050" i="1" dirty="0">
              <a:solidFill>
                <a:schemeClr val="bg1">
                  <a:lumMod val="50000"/>
                </a:schemeClr>
              </a:solidFill>
              <a:latin typeface="Roboto" pitchFamily="2" charset="0"/>
              <a:ea typeface="Roboto" pitchFamily="2" charset="0"/>
            </a:endParaRPr>
          </a:p>
        </p:txBody>
      </p:sp>
      <p:sp>
        <p:nvSpPr>
          <p:cNvPr id="2" name="Google Shape;84;p13">
            <a:extLst>
              <a:ext uri="{FF2B5EF4-FFF2-40B4-BE49-F238E27FC236}">
                <a16:creationId xmlns:a16="http://schemas.microsoft.com/office/drawing/2014/main" id="{370D1FA0-EDA4-FDD5-DA9F-4EE419691879}"/>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HUMINT / SIGINT</a:t>
            </a:r>
            <a:endParaRPr lang="en-US" b="1" dirty="0">
              <a:latin typeface="Roboto" pitchFamily="2" charset="0"/>
              <a:ea typeface="Roboto" pitchFamily="2" charset="0"/>
              <a:cs typeface="Roboto"/>
              <a:sym typeface="Roboto"/>
            </a:endParaRPr>
          </a:p>
        </p:txBody>
      </p:sp>
      <p:sp>
        <p:nvSpPr>
          <p:cNvPr id="5" name="TextBox 4">
            <a:extLst>
              <a:ext uri="{FF2B5EF4-FFF2-40B4-BE49-F238E27FC236}">
                <a16:creationId xmlns:a16="http://schemas.microsoft.com/office/drawing/2014/main" id="{7A3ED9B9-B31F-33C3-DE08-FF17EF20E0E7}"/>
              </a:ext>
            </a:extLst>
          </p:cNvPr>
          <p:cNvSpPr txBox="1"/>
          <p:nvPr/>
        </p:nvSpPr>
        <p:spPr>
          <a:xfrm>
            <a:off x="950180" y="958892"/>
            <a:ext cx="4572000" cy="718145"/>
          </a:xfrm>
          <a:prstGeom prst="rect">
            <a:avLst/>
          </a:prstGeom>
          <a:noFill/>
        </p:spPr>
        <p:txBody>
          <a:bodyPr wrap="square">
            <a:spAutoFit/>
          </a:bodyPr>
          <a:lstStyle/>
          <a:p>
            <a:pPr marL="0" lvl="0" indent="0" algn="l" rtl="0">
              <a:spcBef>
                <a:spcPts val="800"/>
              </a:spcBef>
              <a:spcAft>
                <a:spcPts val="0"/>
              </a:spcAft>
              <a:buNone/>
            </a:pPr>
            <a:endParaRPr lang="nl-NL" sz="1400" b="1" dirty="0">
              <a:latin typeface="Roboto" pitchFamily="2" charset="0"/>
              <a:ea typeface="Roboto" pitchFamily="2" charset="0"/>
              <a:cs typeface="Arial"/>
              <a:sym typeface="Arial"/>
            </a:endParaRPr>
          </a:p>
          <a:p>
            <a:pPr marL="0" lvl="0" indent="0" algn="l" rtl="0">
              <a:spcBef>
                <a:spcPts val="800"/>
              </a:spcBef>
              <a:spcAft>
                <a:spcPts val="0"/>
              </a:spcAft>
              <a:buClr>
                <a:schemeClr val="dk1"/>
              </a:buClr>
              <a:buSzPts val="1100"/>
              <a:buFont typeface="Arial"/>
              <a:buNone/>
            </a:pPr>
            <a:r>
              <a:rPr lang="nl-NL" sz="1000" b="1" dirty="0">
                <a:latin typeface="Roboto" pitchFamily="2" charset="0"/>
                <a:ea typeface="Roboto" pitchFamily="2" charset="0"/>
                <a:cs typeface="Arial"/>
                <a:sym typeface="Arial"/>
              </a:rPr>
              <a:t>In tegenstelling tot clandestiene inlichtingen, vereist OSINT geen geheime methoden of geheime bronnen. </a:t>
            </a:r>
            <a:r>
              <a:rPr lang="nl-NL" sz="1000" dirty="0">
                <a:latin typeface="Roboto" pitchFamily="2" charset="0"/>
                <a:ea typeface="Roboto" pitchFamily="2" charset="0"/>
              </a:rPr>
              <a:t>(Miller, 2018)</a:t>
            </a:r>
            <a:endParaRPr lang="nl-NL" sz="1000" b="1" dirty="0">
              <a:latin typeface="Roboto" pitchFamily="2" charset="0"/>
              <a:ea typeface="Roboto" pitchFamily="2" charset="0"/>
              <a:cs typeface="Arial"/>
              <a:sym typeface="Arial"/>
            </a:endParaRPr>
          </a:p>
        </p:txBody>
      </p:sp>
      <p:sp>
        <p:nvSpPr>
          <p:cNvPr id="6" name="TextBox 5">
            <a:extLst>
              <a:ext uri="{FF2B5EF4-FFF2-40B4-BE49-F238E27FC236}">
                <a16:creationId xmlns:a16="http://schemas.microsoft.com/office/drawing/2014/main" id="{5206E8B4-4EAD-F421-AB88-1692936D431B}"/>
              </a:ext>
            </a:extLst>
          </p:cNvPr>
          <p:cNvSpPr txBox="1"/>
          <p:nvPr/>
        </p:nvSpPr>
        <p:spPr>
          <a:xfrm>
            <a:off x="696240" y="1199255"/>
            <a:ext cx="26366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3</a:t>
            </a:r>
            <a:endParaRPr lang="en-NL" sz="1100" b="1" dirty="0">
              <a:solidFill>
                <a:schemeClr val="tx1">
                  <a:lumMod val="85000"/>
                  <a:lumOff val="15000"/>
                </a:schemeClr>
              </a:solidFill>
              <a:latin typeface="Roboto" pitchFamily="2" charset="0"/>
              <a:ea typeface="Roboto" pitchFamily="2" charset="0"/>
            </a:endParaRPr>
          </a:p>
        </p:txBody>
      </p:sp>
      <p:sp>
        <p:nvSpPr>
          <p:cNvPr id="7" name="Oval 6">
            <a:extLst>
              <a:ext uri="{FF2B5EF4-FFF2-40B4-BE49-F238E27FC236}">
                <a16:creationId xmlns:a16="http://schemas.microsoft.com/office/drawing/2014/main" id="{33FE485E-FD7A-8043-14F9-1F945FCC4E96}"/>
              </a:ext>
            </a:extLst>
          </p:cNvPr>
          <p:cNvSpPr/>
          <p:nvPr/>
        </p:nvSpPr>
        <p:spPr>
          <a:xfrm>
            <a:off x="709450" y="1199255"/>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Google Shape;111;p17">
            <a:extLst>
              <a:ext uri="{FF2B5EF4-FFF2-40B4-BE49-F238E27FC236}">
                <a16:creationId xmlns:a16="http://schemas.microsoft.com/office/drawing/2014/main" id="{60A2DF0A-6B35-4E18-4E46-8C9B7D5ADDB4}"/>
              </a:ext>
            </a:extLst>
          </p:cNvPr>
          <p:cNvSpPr txBox="1">
            <a:spLocks/>
          </p:cNvSpPr>
          <p:nvPr/>
        </p:nvSpPr>
        <p:spPr>
          <a:xfrm>
            <a:off x="4132882" y="1868550"/>
            <a:ext cx="2360255" cy="1193738"/>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200" b="1" dirty="0" err="1">
                <a:solidFill>
                  <a:srgbClr val="202122"/>
                </a:solidFill>
                <a:latin typeface="Roboto" pitchFamily="2" charset="0"/>
                <a:ea typeface="Roboto" pitchFamily="2" charset="0"/>
                <a:cs typeface="Arial"/>
                <a:sym typeface="Arial"/>
              </a:rPr>
              <a:t>Signals</a:t>
            </a:r>
            <a:r>
              <a:rPr lang="nl-NL" sz="1200" b="1" dirty="0">
                <a:solidFill>
                  <a:srgbClr val="202122"/>
                </a:solidFill>
                <a:latin typeface="Roboto" pitchFamily="2" charset="0"/>
                <a:ea typeface="Roboto" pitchFamily="2" charset="0"/>
                <a:cs typeface="Arial"/>
                <a:sym typeface="Arial"/>
              </a:rPr>
              <a:t> intelligence</a:t>
            </a:r>
            <a:r>
              <a:rPr lang="nl-NL" sz="1200" dirty="0">
                <a:solidFill>
                  <a:srgbClr val="202122"/>
                </a:solidFill>
                <a:latin typeface="Roboto" pitchFamily="2" charset="0"/>
                <a:ea typeface="Roboto" pitchFamily="2" charset="0"/>
                <a:cs typeface="Arial"/>
                <a:sym typeface="Arial"/>
              </a:rPr>
              <a:t> (</a:t>
            </a:r>
            <a:r>
              <a:rPr lang="nl-NL" sz="1200" b="1" dirty="0">
                <a:solidFill>
                  <a:srgbClr val="202122"/>
                </a:solidFill>
                <a:latin typeface="Roboto" pitchFamily="2" charset="0"/>
                <a:ea typeface="Roboto" pitchFamily="2" charset="0"/>
                <a:cs typeface="Arial"/>
                <a:sym typeface="Arial"/>
              </a:rPr>
              <a:t>SIGINT) </a:t>
            </a:r>
          </a:p>
          <a:p>
            <a:pPr marL="0" indent="0" algn="l"/>
            <a:endParaRPr lang="nl-NL" sz="1200" b="1" dirty="0">
              <a:solidFill>
                <a:srgbClr val="202122"/>
              </a:solidFill>
              <a:latin typeface="Roboto" pitchFamily="2" charset="0"/>
              <a:ea typeface="Roboto" pitchFamily="2" charset="0"/>
              <a:cs typeface="Arial"/>
              <a:sym typeface="Arial"/>
            </a:endParaRPr>
          </a:p>
          <a:p>
            <a:pPr marL="0" indent="0" algn="l"/>
            <a:r>
              <a:rPr lang="nl-NL" sz="800" dirty="0">
                <a:solidFill>
                  <a:srgbClr val="202122"/>
                </a:solidFill>
                <a:latin typeface="Roboto" pitchFamily="2" charset="0"/>
                <a:ea typeface="Roboto" pitchFamily="2" charset="0"/>
                <a:cs typeface="Arial"/>
                <a:sym typeface="Arial"/>
              </a:rPr>
              <a:t>Inlichtingen die verzameld worden door het onderscheppen van elektronische signalen. . </a:t>
            </a:r>
          </a:p>
          <a:p>
            <a:pPr marL="0" indent="0" algn="l"/>
            <a:r>
              <a:rPr lang="nl-NL" sz="800" b="1" dirty="0">
                <a:solidFill>
                  <a:srgbClr val="202122"/>
                </a:solidFill>
                <a:latin typeface="Roboto" pitchFamily="2" charset="0"/>
                <a:ea typeface="Roboto" pitchFamily="2" charset="0"/>
                <a:cs typeface="Arial"/>
                <a:sym typeface="Arial"/>
              </a:rPr>
              <a:t>3 Vormen van SIGINT: </a:t>
            </a:r>
          </a:p>
        </p:txBody>
      </p:sp>
      <p:sp>
        <p:nvSpPr>
          <p:cNvPr id="13" name="Google Shape;111;p17">
            <a:extLst>
              <a:ext uri="{FF2B5EF4-FFF2-40B4-BE49-F238E27FC236}">
                <a16:creationId xmlns:a16="http://schemas.microsoft.com/office/drawing/2014/main" id="{AE55A192-D7DD-CB91-1A13-7273213F1655}"/>
              </a:ext>
            </a:extLst>
          </p:cNvPr>
          <p:cNvSpPr txBox="1">
            <a:spLocks/>
          </p:cNvSpPr>
          <p:nvPr/>
        </p:nvSpPr>
        <p:spPr>
          <a:xfrm>
            <a:off x="4435239" y="2990871"/>
            <a:ext cx="2810843" cy="613836"/>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100" b="1" dirty="0">
                <a:solidFill>
                  <a:srgbClr val="202122"/>
                </a:solidFill>
                <a:latin typeface="Roboto" pitchFamily="2" charset="0"/>
                <a:ea typeface="Roboto" pitchFamily="2" charset="0"/>
                <a:cs typeface="Arial"/>
                <a:sym typeface="Arial"/>
              </a:rPr>
              <a:t>Communications intelligence</a:t>
            </a:r>
            <a:r>
              <a:rPr lang="nl-NL" sz="1100" dirty="0">
                <a:solidFill>
                  <a:srgbClr val="202122"/>
                </a:solidFill>
                <a:latin typeface="Roboto" pitchFamily="2" charset="0"/>
                <a:ea typeface="Roboto" pitchFamily="2" charset="0"/>
                <a:cs typeface="Arial"/>
                <a:sym typeface="Arial"/>
              </a:rPr>
              <a:t> (</a:t>
            </a:r>
            <a:r>
              <a:rPr lang="nl-NL" sz="1100" b="1" dirty="0">
                <a:solidFill>
                  <a:srgbClr val="202122"/>
                </a:solidFill>
                <a:latin typeface="Roboto" pitchFamily="2" charset="0"/>
                <a:ea typeface="Roboto" pitchFamily="2" charset="0"/>
                <a:cs typeface="Arial"/>
                <a:sym typeface="Arial"/>
              </a:rPr>
              <a:t>COMINT) </a:t>
            </a:r>
          </a:p>
          <a:p>
            <a:pPr marL="0" indent="0" algn="l"/>
            <a:r>
              <a:rPr lang="nl-NL" sz="800" dirty="0">
                <a:solidFill>
                  <a:srgbClr val="202122"/>
                </a:solidFill>
                <a:highlight>
                  <a:srgbClr val="FFFFFF"/>
                </a:highlight>
                <a:latin typeface="Roboto" pitchFamily="2" charset="0"/>
                <a:ea typeface="Roboto" pitchFamily="2" charset="0"/>
                <a:cs typeface="Arial"/>
                <a:sym typeface="Arial"/>
              </a:rPr>
              <a:t>waarbij elektronische </a:t>
            </a:r>
            <a:r>
              <a:rPr lang="nl-NL" sz="800" dirty="0">
                <a:solidFill>
                  <a:schemeClr val="hlink"/>
                </a:solidFill>
                <a:highlight>
                  <a:srgbClr val="FFFFFF"/>
                </a:highlight>
                <a:uFill>
                  <a:noFill/>
                </a:uFill>
                <a:latin typeface="Roboto" pitchFamily="2" charset="0"/>
                <a:ea typeface="Roboto" pitchFamily="2" charset="0"/>
                <a:cs typeface="Arial"/>
                <a:sym typeface="Arial"/>
                <a:hlinkClick r:id="rId3"/>
              </a:rPr>
              <a:t>communicatie</a:t>
            </a:r>
            <a:r>
              <a:rPr lang="nl-NL" sz="800" dirty="0">
                <a:solidFill>
                  <a:srgbClr val="202122"/>
                </a:solidFill>
                <a:highlight>
                  <a:srgbClr val="FFFFFF"/>
                </a:highlight>
                <a:latin typeface="Roboto" pitchFamily="2" charset="0"/>
                <a:ea typeface="Roboto" pitchFamily="2" charset="0"/>
                <a:cs typeface="Arial"/>
                <a:sym typeface="Arial"/>
              </a:rPr>
              <a:t> tussen mensen onderschept wordt.</a:t>
            </a:r>
            <a:endParaRPr lang="nl-NL" sz="800" b="1" dirty="0">
              <a:solidFill>
                <a:srgbClr val="202122"/>
              </a:solidFill>
              <a:highlight>
                <a:srgbClr val="FFFFFF"/>
              </a:highlight>
              <a:latin typeface="Roboto" pitchFamily="2" charset="0"/>
              <a:ea typeface="Roboto" pitchFamily="2" charset="0"/>
              <a:cs typeface="Arial"/>
              <a:sym typeface="Arial"/>
            </a:endParaRPr>
          </a:p>
        </p:txBody>
      </p:sp>
      <p:sp>
        <p:nvSpPr>
          <p:cNvPr id="18" name="Google Shape;111;p17">
            <a:extLst>
              <a:ext uri="{FF2B5EF4-FFF2-40B4-BE49-F238E27FC236}">
                <a16:creationId xmlns:a16="http://schemas.microsoft.com/office/drawing/2014/main" id="{2C85F1E3-5447-325B-04E6-F00C81D11F43}"/>
              </a:ext>
            </a:extLst>
          </p:cNvPr>
          <p:cNvSpPr txBox="1">
            <a:spLocks/>
          </p:cNvSpPr>
          <p:nvPr/>
        </p:nvSpPr>
        <p:spPr>
          <a:xfrm>
            <a:off x="4435239" y="3570772"/>
            <a:ext cx="2810843" cy="613836"/>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100" b="1" dirty="0">
                <a:solidFill>
                  <a:srgbClr val="202122"/>
                </a:solidFill>
                <a:latin typeface="Roboto" pitchFamily="2" charset="0"/>
                <a:ea typeface="Roboto" pitchFamily="2" charset="0"/>
                <a:cs typeface="Arial"/>
                <a:sym typeface="Arial"/>
              </a:rPr>
              <a:t>Electronics intelligence</a:t>
            </a:r>
            <a:r>
              <a:rPr lang="nl-NL" sz="1100" dirty="0">
                <a:solidFill>
                  <a:srgbClr val="202122"/>
                </a:solidFill>
                <a:latin typeface="Roboto" pitchFamily="2" charset="0"/>
                <a:ea typeface="Roboto" pitchFamily="2" charset="0"/>
                <a:cs typeface="Arial"/>
                <a:sym typeface="Arial"/>
              </a:rPr>
              <a:t> (</a:t>
            </a:r>
            <a:r>
              <a:rPr lang="nl-NL" sz="1100" b="1" dirty="0">
                <a:solidFill>
                  <a:srgbClr val="202122"/>
                </a:solidFill>
                <a:latin typeface="Roboto" pitchFamily="2" charset="0"/>
                <a:ea typeface="Roboto" pitchFamily="2" charset="0"/>
                <a:cs typeface="Arial"/>
                <a:sym typeface="Arial"/>
              </a:rPr>
              <a:t>ELINT) </a:t>
            </a:r>
          </a:p>
          <a:p>
            <a:pPr marL="0" indent="0" algn="l"/>
            <a:r>
              <a:rPr lang="nl-NL" sz="800" dirty="0">
                <a:solidFill>
                  <a:srgbClr val="202122"/>
                </a:solidFill>
                <a:highlight>
                  <a:srgbClr val="FFFFFF"/>
                </a:highlight>
                <a:latin typeface="Roboto" pitchFamily="2" charset="0"/>
                <a:ea typeface="Roboto" pitchFamily="2" charset="0"/>
                <a:cs typeface="Arial"/>
                <a:sym typeface="Arial"/>
              </a:rPr>
              <a:t>waarbij overige elektronische signalen worden onderschept, bijv. afkomstig van radarsystemen</a:t>
            </a:r>
            <a:endParaRPr lang="nl-NL" sz="800" b="1" dirty="0">
              <a:solidFill>
                <a:srgbClr val="202122"/>
              </a:solidFill>
              <a:highlight>
                <a:srgbClr val="FFFFFF"/>
              </a:highlight>
              <a:latin typeface="Roboto" pitchFamily="2" charset="0"/>
              <a:ea typeface="Roboto" pitchFamily="2" charset="0"/>
              <a:cs typeface="Arial"/>
              <a:sym typeface="Arial"/>
            </a:endParaRPr>
          </a:p>
        </p:txBody>
      </p:sp>
      <p:sp>
        <p:nvSpPr>
          <p:cNvPr id="19" name="Google Shape;111;p17">
            <a:extLst>
              <a:ext uri="{FF2B5EF4-FFF2-40B4-BE49-F238E27FC236}">
                <a16:creationId xmlns:a16="http://schemas.microsoft.com/office/drawing/2014/main" id="{90617577-812E-5C9E-246D-775C690589B4}"/>
              </a:ext>
            </a:extLst>
          </p:cNvPr>
          <p:cNvSpPr txBox="1">
            <a:spLocks/>
          </p:cNvSpPr>
          <p:nvPr/>
        </p:nvSpPr>
        <p:spPr>
          <a:xfrm>
            <a:off x="4710372" y="4197266"/>
            <a:ext cx="3309678" cy="613836"/>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050" b="1" dirty="0" err="1">
                <a:solidFill>
                  <a:srgbClr val="202122"/>
                </a:solidFill>
                <a:latin typeface="Roboto" pitchFamily="2" charset="0"/>
                <a:ea typeface="Roboto" pitchFamily="2" charset="0"/>
                <a:cs typeface="Arial"/>
                <a:sym typeface="Arial"/>
              </a:rPr>
              <a:t>Foreign</a:t>
            </a:r>
            <a:r>
              <a:rPr lang="nl-NL" sz="1050" b="1" dirty="0">
                <a:solidFill>
                  <a:srgbClr val="202122"/>
                </a:solidFill>
                <a:latin typeface="Roboto" pitchFamily="2" charset="0"/>
                <a:ea typeface="Roboto" pitchFamily="2" charset="0"/>
                <a:cs typeface="Arial"/>
                <a:sym typeface="Arial"/>
              </a:rPr>
              <a:t> Instrumentation </a:t>
            </a:r>
            <a:r>
              <a:rPr lang="nl-NL" sz="1050" b="1" dirty="0" err="1">
                <a:solidFill>
                  <a:srgbClr val="202122"/>
                </a:solidFill>
                <a:latin typeface="Roboto" pitchFamily="2" charset="0"/>
                <a:ea typeface="Roboto" pitchFamily="2" charset="0"/>
                <a:cs typeface="Arial"/>
                <a:sym typeface="Arial"/>
              </a:rPr>
              <a:t>Signals</a:t>
            </a:r>
            <a:r>
              <a:rPr lang="nl-NL" sz="1050" b="1" dirty="0">
                <a:solidFill>
                  <a:srgbClr val="202122"/>
                </a:solidFill>
                <a:latin typeface="Roboto" pitchFamily="2" charset="0"/>
                <a:ea typeface="Roboto" pitchFamily="2" charset="0"/>
                <a:cs typeface="Arial"/>
                <a:sym typeface="Arial"/>
              </a:rPr>
              <a:t> intelligence</a:t>
            </a:r>
            <a:r>
              <a:rPr lang="nl-NL" sz="1050" dirty="0">
                <a:solidFill>
                  <a:srgbClr val="202122"/>
                </a:solidFill>
                <a:latin typeface="Roboto" pitchFamily="2" charset="0"/>
                <a:ea typeface="Roboto" pitchFamily="2" charset="0"/>
                <a:cs typeface="Arial"/>
                <a:sym typeface="Arial"/>
              </a:rPr>
              <a:t> (</a:t>
            </a:r>
            <a:r>
              <a:rPr lang="nl-NL" sz="1050" b="1" dirty="0">
                <a:solidFill>
                  <a:srgbClr val="202122"/>
                </a:solidFill>
                <a:latin typeface="Roboto" pitchFamily="2" charset="0"/>
                <a:ea typeface="Roboto" pitchFamily="2" charset="0"/>
                <a:cs typeface="Arial"/>
                <a:sym typeface="Arial"/>
              </a:rPr>
              <a:t>FISINT) </a:t>
            </a:r>
          </a:p>
          <a:p>
            <a:pPr marL="0" indent="0" algn="l"/>
            <a:r>
              <a:rPr lang="nl-NL" sz="700" dirty="0">
                <a:solidFill>
                  <a:srgbClr val="202122"/>
                </a:solidFill>
                <a:highlight>
                  <a:srgbClr val="FFFFFF"/>
                </a:highlight>
                <a:latin typeface="Roboto" pitchFamily="2" charset="0"/>
                <a:ea typeface="Roboto" pitchFamily="2" charset="0"/>
                <a:cs typeface="Arial"/>
                <a:sym typeface="Arial"/>
              </a:rPr>
              <a:t>waarbij signalen worden onderschept die worden uitgezonden bij het testen en bedienen van wapensystemen</a:t>
            </a:r>
            <a:endParaRPr lang="nl-NL" sz="700" b="1" dirty="0">
              <a:solidFill>
                <a:srgbClr val="202122"/>
              </a:solidFill>
              <a:highlight>
                <a:srgbClr val="FFFFFF"/>
              </a:highlight>
              <a:latin typeface="Roboto" pitchFamily="2" charset="0"/>
              <a:ea typeface="Roboto" pitchFamily="2" charset="0"/>
              <a:cs typeface="Arial"/>
              <a:sym typeface="Arial"/>
            </a:endParaRPr>
          </a:p>
        </p:txBody>
      </p:sp>
      <p:cxnSp>
        <p:nvCxnSpPr>
          <p:cNvPr id="30" name="Connector: Elbow 29">
            <a:extLst>
              <a:ext uri="{FF2B5EF4-FFF2-40B4-BE49-F238E27FC236}">
                <a16:creationId xmlns:a16="http://schemas.microsoft.com/office/drawing/2014/main" id="{36EEE126-EFCA-7975-F233-BF526EA916C0}"/>
              </a:ext>
            </a:extLst>
          </p:cNvPr>
          <p:cNvCxnSpPr>
            <a:endCxn id="13" idx="1"/>
          </p:cNvCxnSpPr>
          <p:nvPr/>
        </p:nvCxnSpPr>
        <p:spPr>
          <a:xfrm rot="16200000" flipH="1">
            <a:off x="4214419" y="3076968"/>
            <a:ext cx="268839" cy="172801"/>
          </a:xfrm>
          <a:prstGeom prst="bentConnector2">
            <a:avLst/>
          </a:prstGeom>
          <a:ln>
            <a:prstDash val="dash"/>
          </a:ln>
          <a:effectLst/>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38B6AA0A-E4C9-992F-D943-FBA0B536C557}"/>
              </a:ext>
            </a:extLst>
          </p:cNvPr>
          <p:cNvCxnSpPr>
            <a:cxnSpLocks/>
            <a:endCxn id="18" idx="1"/>
          </p:cNvCxnSpPr>
          <p:nvPr/>
        </p:nvCxnSpPr>
        <p:spPr>
          <a:xfrm rot="16200000" flipH="1">
            <a:off x="4002232" y="3444683"/>
            <a:ext cx="693210" cy="172804"/>
          </a:xfrm>
          <a:prstGeom prst="bentConnector2">
            <a:avLst/>
          </a:prstGeom>
          <a:ln>
            <a:prstDash val="dash"/>
          </a:ln>
          <a:effectLst/>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986EA4A7-03D4-1E39-5D1F-C860BB26B1E5}"/>
              </a:ext>
            </a:extLst>
          </p:cNvPr>
          <p:cNvCxnSpPr/>
          <p:nvPr/>
        </p:nvCxnSpPr>
        <p:spPr>
          <a:xfrm rot="16200000" flipH="1">
            <a:off x="4519478" y="4283364"/>
            <a:ext cx="268839" cy="172801"/>
          </a:xfrm>
          <a:prstGeom prst="bentConnector2">
            <a:avLst/>
          </a:prstGeom>
          <a:ln>
            <a:prstDash val="dash"/>
          </a:ln>
          <a:effectLst/>
        </p:spPr>
        <p:style>
          <a:lnRef idx="2">
            <a:schemeClr val="dk1"/>
          </a:lnRef>
          <a:fillRef idx="0">
            <a:schemeClr val="dk1"/>
          </a:fillRef>
          <a:effectRef idx="1">
            <a:schemeClr val="dk1"/>
          </a:effectRef>
          <a:fontRef idx="minor">
            <a:schemeClr val="tx1"/>
          </a:fontRef>
        </p:style>
      </p:cxnSp>
      <p:sp>
        <p:nvSpPr>
          <p:cNvPr id="35" name="Google Shape;85;p13">
            <a:extLst>
              <a:ext uri="{FF2B5EF4-FFF2-40B4-BE49-F238E27FC236}">
                <a16:creationId xmlns:a16="http://schemas.microsoft.com/office/drawing/2014/main" id="{2FF67B38-9C60-CDAE-6630-0851D9BB739F}"/>
              </a:ext>
            </a:extLst>
          </p:cNvPr>
          <p:cNvSpPr txBox="1">
            <a:spLocks/>
          </p:cNvSpPr>
          <p:nvPr/>
        </p:nvSpPr>
        <p:spPr>
          <a:xfrm>
            <a:off x="1966438" y="324994"/>
            <a:ext cx="6858000" cy="77873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100000"/>
              </a:lnSpc>
            </a:pPr>
            <a:r>
              <a:rPr lang="en-US" sz="1400" dirty="0" err="1">
                <a:solidFill>
                  <a:schemeClr val="bg1">
                    <a:lumMod val="65000"/>
                  </a:schemeClr>
                </a:solidFill>
                <a:latin typeface="Roboto" pitchFamily="2" charset="0"/>
                <a:ea typeface="Roboto" pitchFamily="2" charset="0"/>
              </a:rPr>
              <a:t>Innovaties</a:t>
            </a:r>
            <a:r>
              <a:rPr lang="en-US" sz="1400" dirty="0">
                <a:solidFill>
                  <a:schemeClr val="bg1">
                    <a:lumMod val="65000"/>
                  </a:schemeClr>
                </a:solidFill>
                <a:latin typeface="Roboto" pitchFamily="2" charset="0"/>
                <a:ea typeface="Roboto" pitchFamily="2" charset="0"/>
              </a:rPr>
              <a:t> in de </a:t>
            </a:r>
            <a:r>
              <a:rPr lang="en-US" sz="1400" dirty="0" err="1">
                <a:solidFill>
                  <a:schemeClr val="bg1">
                    <a:lumMod val="65000"/>
                  </a:schemeClr>
                </a:solidFill>
                <a:latin typeface="Roboto" pitchFamily="2" charset="0"/>
                <a:ea typeface="Roboto" pitchFamily="2" charset="0"/>
              </a:rPr>
              <a:t>Journalistiek</a:t>
            </a:r>
            <a:endParaRPr lang="en-US" sz="1400" dirty="0">
              <a:solidFill>
                <a:schemeClr val="bg1">
                  <a:lumMod val="65000"/>
                </a:schemeClr>
              </a:solidFill>
              <a:latin typeface="Roboto" pitchFamily="2" charset="0"/>
              <a:ea typeface="Robo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4" end="4"/>
                                            </p:txEl>
                                          </p:spTgt>
                                        </p:tgtEl>
                                        <p:attrNameLst>
                                          <p:attrName>style.visibility</p:attrName>
                                        </p:attrNameLst>
                                      </p:cBhvr>
                                      <p:to>
                                        <p:strVal val="visible"/>
                                      </p:to>
                                    </p:set>
                                    <p:animEffect transition="in" filter="fade">
                                      <p:cBhvr>
                                        <p:cTn id="7" dur="500"/>
                                        <p:tgtEl>
                                          <p:spTgt spid="111">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1">
                                            <p:txEl>
                                              <p:pRg st="5" end="5"/>
                                            </p:txEl>
                                          </p:spTgt>
                                        </p:tgtEl>
                                        <p:attrNameLst>
                                          <p:attrName>style.visibility</p:attrName>
                                        </p:attrNameLst>
                                      </p:cBhvr>
                                      <p:to>
                                        <p:strVal val="visible"/>
                                      </p:to>
                                    </p:set>
                                    <p:animEffect transition="in" filter="fade">
                                      <p:cBhvr>
                                        <p:cTn id="11" dur="500"/>
                                        <p:tgtEl>
                                          <p:spTgt spid="111">
                                            <p:txEl>
                                              <p:pRg st="5" end="5"/>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1">
                                            <p:txEl>
                                              <p:pRg st="6" end="6"/>
                                            </p:txEl>
                                          </p:spTgt>
                                        </p:tgtEl>
                                        <p:attrNameLst>
                                          <p:attrName>style.visibility</p:attrName>
                                        </p:attrNameLst>
                                      </p:cBhvr>
                                      <p:to>
                                        <p:strVal val="visible"/>
                                      </p:to>
                                    </p:set>
                                    <p:animEffect transition="in" filter="fade">
                                      <p:cBhvr>
                                        <p:cTn id="15" dur="500"/>
                                        <p:tgtEl>
                                          <p:spTgt spid="111">
                                            <p:txEl>
                                              <p:pRg st="6" end="6"/>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xEl>
                                              <p:pRg st="7" end="7"/>
                                            </p:txEl>
                                          </p:spTgt>
                                        </p:tgtEl>
                                        <p:attrNameLst>
                                          <p:attrName>style.visibility</p:attrName>
                                        </p:attrNameLst>
                                      </p:cBhvr>
                                      <p:to>
                                        <p:strVal val="visible"/>
                                      </p:to>
                                    </p:set>
                                    <p:animEffect transition="in" filter="fade">
                                      <p:cBhvr>
                                        <p:cTn id="19" dur="500"/>
                                        <p:tgtEl>
                                          <p:spTgt spid="111">
                                            <p:txEl>
                                              <p:pRg st="7" end="7"/>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xEl>
                                              <p:pRg st="8" end="8"/>
                                            </p:txEl>
                                          </p:spTgt>
                                        </p:tgtEl>
                                        <p:attrNameLst>
                                          <p:attrName>style.visibility</p:attrName>
                                        </p:attrNameLst>
                                      </p:cBhvr>
                                      <p:to>
                                        <p:strVal val="visible"/>
                                      </p:to>
                                    </p:set>
                                    <p:animEffect transition="in" filter="fade">
                                      <p:cBhvr>
                                        <p:cTn id="23" dur="500"/>
                                        <p:tgtEl>
                                          <p:spTgt spid="111">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1">
                                            <p:txEl>
                                              <p:pRg st="9" end="9"/>
                                            </p:txEl>
                                          </p:spTgt>
                                        </p:tgtEl>
                                        <p:attrNameLst>
                                          <p:attrName>style.visibility</p:attrName>
                                        </p:attrNameLst>
                                      </p:cBhvr>
                                      <p:to>
                                        <p:strVal val="visible"/>
                                      </p:to>
                                    </p:set>
                                    <p:animEffect transition="in" filter="fade">
                                      <p:cBhvr>
                                        <p:cTn id="27" dur="500"/>
                                        <p:tgtEl>
                                          <p:spTgt spid="11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57"/>
          <p:cNvSpPr txBox="1"/>
          <p:nvPr/>
        </p:nvSpPr>
        <p:spPr>
          <a:xfrm>
            <a:off x="5114925" y="650650"/>
            <a:ext cx="2185200" cy="52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nl" sz="1200" dirty="0">
                <a:solidFill>
                  <a:schemeClr val="dk1"/>
                </a:solidFill>
                <a:latin typeface="Calibri"/>
                <a:ea typeface="Calibri"/>
                <a:cs typeface="Calibri"/>
                <a:sym typeface="Calibri"/>
              </a:rPr>
              <a:t>Video van Hamdan Al Dahdouh - cameraman Al Jazeera</a:t>
            </a:r>
            <a:endParaRPr sz="1200" dirty="0">
              <a:solidFill>
                <a:schemeClr val="dk1"/>
              </a:solidFill>
              <a:latin typeface="Calibri"/>
              <a:ea typeface="Calibri"/>
              <a:cs typeface="Calibri"/>
              <a:sym typeface="Calibri"/>
            </a:endParaRPr>
          </a:p>
        </p:txBody>
      </p:sp>
      <p:sp>
        <p:nvSpPr>
          <p:cNvPr id="383" name="Google Shape;383;p57"/>
          <p:cNvSpPr txBox="1"/>
          <p:nvPr/>
        </p:nvSpPr>
        <p:spPr>
          <a:xfrm>
            <a:off x="5114925" y="250625"/>
            <a:ext cx="3562350" cy="1328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600" b="1" dirty="0">
                <a:solidFill>
                  <a:schemeClr val="dk1"/>
                </a:solidFill>
                <a:latin typeface="Roboto" pitchFamily="2" charset="0"/>
                <a:ea typeface="Roboto" pitchFamily="2" charset="0"/>
                <a:cs typeface="Calibri"/>
                <a:sym typeface="Calibri"/>
              </a:rPr>
              <a:t>Eerste explosie + lancering raket</a:t>
            </a:r>
            <a:endParaRPr sz="1600" b="1" dirty="0">
              <a:solidFill>
                <a:schemeClr val="dk1"/>
              </a:solidFill>
              <a:latin typeface="Roboto" pitchFamily="2" charset="0"/>
              <a:ea typeface="Roboto" pitchFamily="2" charset="0"/>
              <a:cs typeface="Calibri"/>
              <a:sym typeface="Calibri"/>
            </a:endParaRPr>
          </a:p>
        </p:txBody>
      </p:sp>
      <p:pic>
        <p:nvPicPr>
          <p:cNvPr id="3" name="ssstwitter.com_1741735229493">
            <a:hlinkClick r:id="" action="ppaction://media"/>
            <a:extLst>
              <a:ext uri="{FF2B5EF4-FFF2-40B4-BE49-F238E27FC236}">
                <a16:creationId xmlns:a16="http://schemas.microsoft.com/office/drawing/2014/main" id="{18D5A044-3CF5-EBD4-F796-7A66F45A9577}"/>
              </a:ext>
            </a:extLst>
          </p:cNvPr>
          <p:cNvPicPr>
            <a:picLocks noChangeAspect="1"/>
          </p:cNvPicPr>
          <p:nvPr>
            <a:videoFile r:link="rId1"/>
            <p:extLst>
              <p:ext uri="{DAA4B4D4-6D71-4841-9C94-3DE7FCFB9230}">
                <p14:media xmlns:p14="http://schemas.microsoft.com/office/powerpoint/2010/main" r:embed="rId2">
                  <p14:trim end="35516.3333"/>
                </p14:media>
              </p:ext>
            </p:extLst>
          </p:nvPr>
        </p:nvPicPr>
        <p:blipFill>
          <a:blip r:embed="rId5"/>
          <a:stretch>
            <a:fillRect/>
          </a:stretch>
        </p:blipFill>
        <p:spPr>
          <a:xfrm>
            <a:off x="263250" y="250625"/>
            <a:ext cx="4642250" cy="4642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8"/>
          <p:cNvSpPr txBox="1">
            <a:spLocks noGrp="1"/>
          </p:cNvSpPr>
          <p:nvPr>
            <p:ph type="title"/>
          </p:nvPr>
        </p:nvSpPr>
        <p:spPr>
          <a:xfrm>
            <a:off x="628650" y="138794"/>
            <a:ext cx="8070850" cy="994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nl" sz="3600" b="1" dirty="0">
                <a:latin typeface="Roboto" pitchFamily="2" charset="0"/>
                <a:ea typeface="Roboto" pitchFamily="2" charset="0"/>
              </a:rPr>
              <a:t>Geolocatie: vanaf waar is raket afgevuurd?</a:t>
            </a:r>
            <a:endParaRPr sz="3600" b="1" dirty="0">
              <a:latin typeface="Roboto" pitchFamily="2" charset="0"/>
              <a:ea typeface="Roboto" pitchFamily="2" charset="0"/>
            </a:endParaRPr>
          </a:p>
        </p:txBody>
      </p:sp>
      <p:pic>
        <p:nvPicPr>
          <p:cNvPr id="389" name="Google Shape;389;p58" title="geoloc batyam.jpeg"/>
          <p:cNvPicPr preferRelativeResize="0"/>
          <p:nvPr/>
        </p:nvPicPr>
        <p:blipFill rotWithShape="1">
          <a:blip r:embed="rId3">
            <a:alphaModFix/>
          </a:blip>
          <a:srcRect t="32244" r="23693"/>
          <a:stretch/>
        </p:blipFill>
        <p:spPr>
          <a:xfrm>
            <a:off x="744549" y="1005550"/>
            <a:ext cx="7654902" cy="3823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22530" name="Picture 2" descr="Iron Dome intercepts drone during combat for first time, says Israeli  military">
            <a:extLst>
              <a:ext uri="{FF2B5EF4-FFF2-40B4-BE49-F238E27FC236}">
                <a16:creationId xmlns:a16="http://schemas.microsoft.com/office/drawing/2014/main" id="{D93C1B89-3CC4-46AF-7B02-7552D752E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0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94" name="Google Shape;394;p59"/>
          <p:cNvSpPr txBox="1">
            <a:spLocks noGrp="1"/>
          </p:cNvSpPr>
          <p:nvPr>
            <p:ph type="body" idx="1"/>
          </p:nvPr>
        </p:nvSpPr>
        <p:spPr>
          <a:xfrm>
            <a:off x="628650" y="2838449"/>
            <a:ext cx="7886700" cy="1459369"/>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sz="2400" b="1" dirty="0">
              <a:solidFill>
                <a:schemeClr val="bg1"/>
              </a:solidFill>
              <a:latin typeface="Roboto" pitchFamily="2" charset="0"/>
              <a:ea typeface="Roboto" pitchFamily="2" charset="0"/>
            </a:endParaRPr>
          </a:p>
          <a:p>
            <a:pPr marL="0" lvl="0" indent="0" algn="l" rtl="0">
              <a:spcBef>
                <a:spcPts val="800"/>
              </a:spcBef>
              <a:spcAft>
                <a:spcPts val="0"/>
              </a:spcAft>
              <a:buNone/>
            </a:pPr>
            <a:r>
              <a:rPr lang="nl" sz="2400" b="1" dirty="0">
                <a:solidFill>
                  <a:schemeClr val="bg1"/>
                </a:solidFill>
                <a:latin typeface="Roboto" pitchFamily="2" charset="0"/>
                <a:ea typeface="Roboto" pitchFamily="2" charset="0"/>
              </a:rPr>
              <a:t>Conclusie: raket ging juist richting Gaza, afgevuurd vanaf omgeving Israelische stad Nahal Oz</a:t>
            </a:r>
            <a:endParaRPr sz="2400" b="1" dirty="0">
              <a:solidFill>
                <a:schemeClr val="bg1"/>
              </a:solidFill>
              <a:latin typeface="Roboto" pitchFamily="2" charset="0"/>
              <a:ea typeface="Roboto" pitchFamily="2" charset="0"/>
            </a:endParaRPr>
          </a:p>
          <a:p>
            <a:pPr marL="0" lvl="0" indent="0" algn="l" rtl="0">
              <a:spcBef>
                <a:spcPts val="800"/>
              </a:spcBef>
              <a:spcAft>
                <a:spcPts val="0"/>
              </a:spcAft>
              <a:buNone/>
            </a:pPr>
            <a:r>
              <a:rPr lang="nl" sz="2400" b="1" dirty="0">
                <a:solidFill>
                  <a:schemeClr val="bg1"/>
                </a:solidFill>
                <a:latin typeface="Roboto" pitchFamily="2" charset="0"/>
                <a:ea typeface="Roboto" pitchFamily="2" charset="0"/>
              </a:rPr>
              <a:t>→ gebied met een Iron Dome Launch Site, raketafweersysteem</a:t>
            </a:r>
            <a:endParaRPr sz="2400" b="1" dirty="0">
              <a:solidFill>
                <a:schemeClr val="bg1"/>
              </a:solidFill>
              <a:latin typeface="Roboto" pitchFamily="2" charset="0"/>
              <a:ea typeface="Roboto" pitchFamily="2" charset="0"/>
            </a:endParaRPr>
          </a:p>
        </p:txBody>
      </p:sp>
      <p:sp>
        <p:nvSpPr>
          <p:cNvPr id="3" name="TextBox 2">
            <a:extLst>
              <a:ext uri="{FF2B5EF4-FFF2-40B4-BE49-F238E27FC236}">
                <a16:creationId xmlns:a16="http://schemas.microsoft.com/office/drawing/2014/main" id="{0468A2A5-AA69-7EAF-3A64-449586F1E9CB}"/>
              </a:ext>
            </a:extLst>
          </p:cNvPr>
          <p:cNvSpPr txBox="1"/>
          <p:nvPr/>
        </p:nvSpPr>
        <p:spPr>
          <a:xfrm>
            <a:off x="4470400" y="354906"/>
            <a:ext cx="4572000" cy="1384995"/>
          </a:xfrm>
          <a:prstGeom prst="rect">
            <a:avLst/>
          </a:prstGeom>
          <a:noFill/>
        </p:spPr>
        <p:txBody>
          <a:bodyPr wrap="square">
            <a:spAutoFit/>
          </a:bodyPr>
          <a:lstStyle/>
          <a:p>
            <a:pPr lvl="0" algn="r" rtl="0">
              <a:spcBef>
                <a:spcPts val="80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Video’s vergelijken</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Satellietbeelden en </a:t>
            </a:r>
            <a:r>
              <a:rPr lang="nl-NL" sz="1400" b="1" dirty="0" err="1">
                <a:solidFill>
                  <a:schemeClr val="bg1"/>
                </a:solidFill>
                <a:latin typeface="Roboto" pitchFamily="2" charset="0"/>
                <a:ea typeface="Roboto" pitchFamily="2" charset="0"/>
              </a:rPr>
              <a:t>geolocatie</a:t>
            </a:r>
            <a:endParaRPr lang="nl-NL" sz="1400" b="1" dirty="0">
              <a:solidFill>
                <a:schemeClr val="bg1"/>
              </a:solidFill>
              <a:latin typeface="Roboto" pitchFamily="2" charset="0"/>
              <a:ea typeface="Roboto" pitchFamily="2" charset="0"/>
            </a:endParaRP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Verschillende hoeken van dezelfde gebeurtenis</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Tijdstippen </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Afstanden berekenen</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etc.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0"/>
          <p:cNvSpPr txBox="1">
            <a:spLocks noGrp="1"/>
          </p:cNvSpPr>
          <p:nvPr>
            <p:ph type="title"/>
          </p:nvPr>
        </p:nvSpPr>
        <p:spPr>
          <a:xfrm>
            <a:off x="625475" y="1283100"/>
            <a:ext cx="7893050" cy="2577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nl" b="1" dirty="0">
                <a:latin typeface="Roboto" pitchFamily="2" charset="0"/>
                <a:ea typeface="Roboto" pitchFamily="2" charset="0"/>
              </a:rPr>
              <a:t>OSINT voor het opsporen van beroemdheden</a:t>
            </a:r>
            <a:endParaRPr b="1" dirty="0">
              <a:latin typeface="Roboto" pitchFamily="2" charset="0"/>
              <a:ea typeface="Roboto"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29710" name="Picture 14" descr="Newspaper The Sun (United Kingdom). Newspapers in United Kingdom. Tuesday's  edition, October 26 of 2021. Kiosko.net">
            <a:extLst>
              <a:ext uri="{FF2B5EF4-FFF2-40B4-BE49-F238E27FC236}">
                <a16:creationId xmlns:a16="http://schemas.microsoft.com/office/drawing/2014/main" id="{01D277EF-1B51-EEC0-B4DA-BC7E21288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406" y="2076450"/>
            <a:ext cx="2020094"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9708" name="Picture 12" descr="The Sun - Today's Front Page, 12/03/2025">
            <a:extLst>
              <a:ext uri="{FF2B5EF4-FFF2-40B4-BE49-F238E27FC236}">
                <a16:creationId xmlns:a16="http://schemas.microsoft.com/office/drawing/2014/main" id="{FB77A0AB-1A69-3416-5514-9897EAF16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470" y="869950"/>
            <a:ext cx="2570843" cy="3244850"/>
          </a:xfrm>
          <a:prstGeom prst="rect">
            <a:avLst/>
          </a:prstGeom>
          <a:noFill/>
          <a:extLst>
            <a:ext uri="{909E8E84-426E-40DD-AFC4-6F175D3DCCD1}">
              <a14:hiddenFill xmlns:a14="http://schemas.microsoft.com/office/drawing/2010/main">
                <a:solidFill>
                  <a:srgbClr val="FFFFFF"/>
                </a:solidFill>
              </a14:hiddenFill>
            </a:ext>
          </a:extLst>
        </p:spPr>
      </p:pic>
      <p:sp>
        <p:nvSpPr>
          <p:cNvPr id="405" name="Google Shape;405;p61"/>
          <p:cNvSpPr txBox="1"/>
          <p:nvPr/>
        </p:nvSpPr>
        <p:spPr>
          <a:xfrm>
            <a:off x="560850" y="335775"/>
            <a:ext cx="4274100" cy="23787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Journalisten in de entertainment en roddelindustrie</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Sensatiegerichte media</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Exclusieve interviews</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Paparazzi en exclusieve foto’s</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Beroemdheden in de muziek- en sportwereld</a:t>
            </a:r>
            <a:endParaRPr sz="1900" dirty="0">
              <a:solidFill>
                <a:schemeClr val="dk1"/>
              </a:solidFill>
              <a:latin typeface="Calibri"/>
              <a:ea typeface="Calibri"/>
              <a:cs typeface="Calibri"/>
              <a:sym typeface="Calibri"/>
            </a:endParaRPr>
          </a:p>
        </p:txBody>
      </p:sp>
      <p:pic>
        <p:nvPicPr>
          <p:cNvPr id="29702" name="Picture 6" descr="A reader's guide to shit The Sun writes | by Paul Mason | HOW TO STOP  FASCISM | Medium">
            <a:extLst>
              <a:ext uri="{FF2B5EF4-FFF2-40B4-BE49-F238E27FC236}">
                <a16:creationId xmlns:a16="http://schemas.microsoft.com/office/drawing/2014/main" id="{03CD7ABF-30D2-025D-390E-C1CDE6AC1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04" y="335775"/>
            <a:ext cx="2487871" cy="3162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p:nvPr>
        </p:nvSpPr>
        <p:spPr>
          <a:xfrm>
            <a:off x="628650" y="273850"/>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sz="3600" b="1" dirty="0">
                <a:latin typeface="Roboto" pitchFamily="2" charset="0"/>
                <a:ea typeface="Roboto" pitchFamily="2" charset="0"/>
              </a:rPr>
              <a:t>Eigen voorbeeld </a:t>
            </a:r>
            <a:endParaRPr sz="3600" b="1" dirty="0">
              <a:latin typeface="Roboto" pitchFamily="2" charset="0"/>
              <a:ea typeface="Roboto" pitchFamily="2" charset="0"/>
            </a:endParaRPr>
          </a:p>
        </p:txBody>
      </p:sp>
      <p:sp>
        <p:nvSpPr>
          <p:cNvPr id="411" name="Google Shape;411;p62"/>
          <p:cNvSpPr txBox="1">
            <a:spLocks noGrp="1"/>
          </p:cNvSpPr>
          <p:nvPr>
            <p:ph type="body" idx="1"/>
          </p:nvPr>
        </p:nvSpPr>
        <p:spPr>
          <a:xfrm>
            <a:off x="655079" y="1193348"/>
            <a:ext cx="3404100" cy="2566800"/>
          </a:xfrm>
          <a:prstGeom prst="rect">
            <a:avLst/>
          </a:prstGeom>
        </p:spPr>
        <p:txBody>
          <a:bodyPr spcFirstLastPara="1" wrap="square" lIns="68575" tIns="34275" rIns="68575" bIns="34275" anchor="t" anchorCtr="0">
            <a:normAutofit/>
          </a:bodyPr>
          <a:lstStyle/>
          <a:p>
            <a:pPr marL="0" lvl="0" indent="0" rtl="0">
              <a:spcBef>
                <a:spcPts val="800"/>
              </a:spcBef>
              <a:spcAft>
                <a:spcPts val="0"/>
              </a:spcAft>
              <a:buNone/>
            </a:pPr>
            <a:r>
              <a:rPr lang="nl" sz="3200" dirty="0">
                <a:latin typeface="Roboto" pitchFamily="2" charset="0"/>
                <a:ea typeface="Roboto" pitchFamily="2" charset="0"/>
              </a:rPr>
              <a:t>Waar? </a:t>
            </a:r>
            <a:endParaRPr sz="3200" dirty="0">
              <a:latin typeface="Roboto" pitchFamily="2" charset="0"/>
              <a:ea typeface="Roboto" pitchFamily="2" charset="0"/>
            </a:endParaRPr>
          </a:p>
          <a:p>
            <a:pPr marL="0" lvl="0" indent="0" rtl="0">
              <a:spcBef>
                <a:spcPts val="800"/>
              </a:spcBef>
              <a:spcAft>
                <a:spcPts val="0"/>
              </a:spcAft>
              <a:buNone/>
            </a:pPr>
            <a:r>
              <a:rPr lang="nl" sz="2000" dirty="0">
                <a:latin typeface="Roboto" pitchFamily="2" charset="0"/>
                <a:ea typeface="Roboto" pitchFamily="2" charset="0"/>
              </a:rPr>
              <a:t>Eindhoven</a:t>
            </a:r>
            <a:endParaRPr sz="2000" dirty="0">
              <a:latin typeface="Roboto" pitchFamily="2" charset="0"/>
              <a:ea typeface="Roboto" pitchFamily="2" charset="0"/>
            </a:endParaRPr>
          </a:p>
        </p:txBody>
      </p:sp>
      <p:pic>
        <p:nvPicPr>
          <p:cNvPr id="412" name="Google Shape;412;p62" title="Scherm­afbeelding 2025-03-12 om 03.26.28.png"/>
          <p:cNvPicPr preferRelativeResize="0"/>
          <p:nvPr/>
        </p:nvPicPr>
        <p:blipFill>
          <a:blip r:embed="rId3">
            <a:alphaModFix/>
          </a:blip>
          <a:stretch>
            <a:fillRect/>
          </a:stretch>
        </p:blipFill>
        <p:spPr>
          <a:xfrm>
            <a:off x="5084822" y="603975"/>
            <a:ext cx="3176974" cy="3745547"/>
          </a:xfrm>
          <a:prstGeom prst="rect">
            <a:avLst/>
          </a:prstGeom>
          <a:noFill/>
          <a:ln>
            <a:noFill/>
          </a:ln>
        </p:spPr>
      </p:pic>
      <p:sp>
        <p:nvSpPr>
          <p:cNvPr id="2" name="Google Shape;411;p62">
            <a:extLst>
              <a:ext uri="{FF2B5EF4-FFF2-40B4-BE49-F238E27FC236}">
                <a16:creationId xmlns:a16="http://schemas.microsoft.com/office/drawing/2014/main" id="{600E9582-9C11-FB41-CC45-75A21EAECB35}"/>
              </a:ext>
            </a:extLst>
          </p:cNvPr>
          <p:cNvSpPr txBox="1">
            <a:spLocks/>
          </p:cNvSpPr>
          <p:nvPr/>
        </p:nvSpPr>
        <p:spPr>
          <a:xfrm>
            <a:off x="5084822" y="4425498"/>
            <a:ext cx="3404100" cy="55290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Font typeface="Arial"/>
              <a:buNone/>
            </a:pPr>
            <a:r>
              <a:rPr lang="en-US" b="1" dirty="0"/>
              <a:t>Lionel Messi</a:t>
            </a:r>
          </a:p>
        </p:txBody>
      </p:sp>
      <p:pic>
        <p:nvPicPr>
          <p:cNvPr id="24578" name="Picture 2" descr="Carnaval | Eindhoven | JongTNO">
            <a:extLst>
              <a:ext uri="{FF2B5EF4-FFF2-40B4-BE49-F238E27FC236}">
                <a16:creationId xmlns:a16="http://schemas.microsoft.com/office/drawing/2014/main" id="{706B264F-FD1D-975A-4E55-39C02B726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54" y="2187549"/>
            <a:ext cx="2364096" cy="15750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1">
                                            <p:txEl>
                                              <p:pRg st="1" end="1"/>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24578"/>
                                        </p:tgtEl>
                                        <p:attrNameLst>
                                          <p:attrName>style.visibility</p:attrName>
                                        </p:attrNameLst>
                                      </p:cBhvr>
                                      <p:to>
                                        <p:strVal val="visible"/>
                                      </p:to>
                                    </p:set>
                                    <p:animEffect transition="in" filter="fade">
                                      <p:cBhvr>
                                        <p:cTn id="19"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3" title="Leo eindhoven.jpeg"/>
          <p:cNvPicPr preferRelativeResize="0"/>
          <p:nvPr/>
        </p:nvPicPr>
        <p:blipFill rotWithShape="1">
          <a:blip r:embed="rId3">
            <a:alphaModFix/>
          </a:blip>
          <a:srcRect l="13250" r="15315"/>
          <a:stretch/>
        </p:blipFill>
        <p:spPr>
          <a:xfrm>
            <a:off x="301825" y="780150"/>
            <a:ext cx="4841649" cy="3812525"/>
          </a:xfrm>
          <a:prstGeom prst="rect">
            <a:avLst/>
          </a:prstGeom>
          <a:noFill/>
          <a:ln>
            <a:noFill/>
          </a:ln>
        </p:spPr>
      </p:pic>
      <p:pic>
        <p:nvPicPr>
          <p:cNvPr id="418" name="Google Shape;418;p63" title="mini_2018-11-27-VIAJE-PSV-41.jpeg"/>
          <p:cNvPicPr preferRelativeResize="0"/>
          <p:nvPr/>
        </p:nvPicPr>
        <p:blipFill>
          <a:blip r:embed="rId4">
            <a:alphaModFix/>
          </a:blip>
          <a:stretch>
            <a:fillRect/>
          </a:stretch>
        </p:blipFill>
        <p:spPr>
          <a:xfrm>
            <a:off x="5561499" y="780145"/>
            <a:ext cx="2803331" cy="38125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4"/>
          <p:cNvSpPr txBox="1">
            <a:spLocks noGrp="1"/>
          </p:cNvSpPr>
          <p:nvPr>
            <p:ph type="body" idx="1"/>
          </p:nvPr>
        </p:nvSpPr>
        <p:spPr>
          <a:xfrm>
            <a:off x="2343150" y="1320925"/>
            <a:ext cx="4804500" cy="3134400"/>
          </a:xfrm>
          <a:prstGeom prst="rect">
            <a:avLst/>
          </a:prstGeom>
        </p:spPr>
        <p:txBody>
          <a:bodyPr spcFirstLastPara="1" wrap="square" lIns="68575" tIns="34275" rIns="68575" bIns="34275" anchor="t" anchorCtr="0">
            <a:noAutofit/>
          </a:bodyPr>
          <a:lstStyle/>
          <a:p>
            <a:pPr marL="0" lvl="0" indent="0" algn="ctr" rtl="0">
              <a:lnSpc>
                <a:spcPct val="153636"/>
              </a:lnSpc>
              <a:spcBef>
                <a:spcPts val="0"/>
              </a:spcBef>
              <a:spcAft>
                <a:spcPts val="0"/>
              </a:spcAft>
              <a:buClr>
                <a:schemeClr val="dk1"/>
              </a:buClr>
              <a:buSzPts val="1100"/>
              <a:buFont typeface="Arial"/>
              <a:buNone/>
            </a:pPr>
            <a:r>
              <a:rPr lang="nl" sz="1600">
                <a:latin typeface="Times New Roman"/>
                <a:ea typeface="Times New Roman"/>
                <a:cs typeface="Times New Roman"/>
                <a:sym typeface="Times New Roman"/>
              </a:rPr>
              <a:t>“gebouwen Eindhoven”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“witte gebouwen Eindhoven”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“architectuur Eindhoven”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“Eindhoven wit gebouw grote ramen”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“Eindhoven wit gebouw vierkante ramen”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“Eindhoven wit gebouw grote glazen ramen”</a:t>
            </a:r>
            <a:endParaRPr sz="1600">
              <a:latin typeface="Times New Roman"/>
              <a:ea typeface="Times New Roman"/>
              <a:cs typeface="Times New Roman"/>
              <a:sym typeface="Times New Roman"/>
            </a:endParaRPr>
          </a:p>
          <a:p>
            <a:pPr marL="0" lvl="0" indent="0" algn="ctr" rtl="0">
              <a:lnSpc>
                <a:spcPct val="80000"/>
              </a:lnSpc>
              <a:spcBef>
                <a:spcPts val="800"/>
              </a:spcBef>
              <a:spcAft>
                <a:spcPts val="0"/>
              </a:spcAft>
              <a:buNone/>
            </a:pPr>
            <a:endParaRPr sz="2500"/>
          </a:p>
        </p:txBody>
      </p:sp>
      <p:sp>
        <p:nvSpPr>
          <p:cNvPr id="424" name="Google Shape;424;p64"/>
          <p:cNvSpPr txBox="1"/>
          <p:nvPr/>
        </p:nvSpPr>
        <p:spPr>
          <a:xfrm>
            <a:off x="3266400" y="446725"/>
            <a:ext cx="2958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2100" b="1">
                <a:solidFill>
                  <a:schemeClr val="dk1"/>
                </a:solidFill>
                <a:latin typeface="Calibri"/>
                <a:ea typeface="Calibri"/>
                <a:cs typeface="Calibri"/>
                <a:sym typeface="Calibri"/>
              </a:rPr>
              <a:t>Google zoekopdrachten</a:t>
            </a:r>
            <a:endParaRPr sz="21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65" title="architectuur ehv.png"/>
          <p:cNvPicPr preferRelativeResize="0"/>
          <p:nvPr/>
        </p:nvPicPr>
        <p:blipFill>
          <a:blip r:embed="rId3">
            <a:alphaModFix/>
          </a:blip>
          <a:stretch>
            <a:fillRect/>
          </a:stretch>
        </p:blipFill>
        <p:spPr>
          <a:xfrm>
            <a:off x="0" y="0"/>
            <a:ext cx="8341463" cy="4838700"/>
          </a:xfrm>
          <a:prstGeom prst="rect">
            <a:avLst/>
          </a:prstGeom>
          <a:noFill/>
          <a:ln>
            <a:noFill/>
          </a:ln>
        </p:spPr>
      </p:pic>
      <p:pic>
        <p:nvPicPr>
          <p:cNvPr id="430" name="Google Shape;430;p65" title="gebouwen ehv.png"/>
          <p:cNvPicPr preferRelativeResize="0"/>
          <p:nvPr/>
        </p:nvPicPr>
        <p:blipFill>
          <a:blip r:embed="rId4">
            <a:alphaModFix/>
          </a:blip>
          <a:stretch>
            <a:fillRect/>
          </a:stretch>
        </p:blipFill>
        <p:spPr>
          <a:xfrm>
            <a:off x="930173" y="567450"/>
            <a:ext cx="8837156" cy="5143501"/>
          </a:xfrm>
          <a:prstGeom prst="rect">
            <a:avLst/>
          </a:prstGeom>
          <a:noFill/>
          <a:ln>
            <a:noFill/>
          </a:ln>
        </p:spPr>
      </p:pic>
      <p:pic>
        <p:nvPicPr>
          <p:cNvPr id="431" name="Google Shape;431;p65" title="witte gebouwen ehv.png"/>
          <p:cNvPicPr preferRelativeResize="0"/>
          <p:nvPr/>
        </p:nvPicPr>
        <p:blipFill>
          <a:blip r:embed="rId5">
            <a:alphaModFix/>
          </a:blip>
          <a:stretch>
            <a:fillRect/>
          </a:stretch>
        </p:blipFill>
        <p:spPr>
          <a:xfrm>
            <a:off x="2024224" y="1050400"/>
            <a:ext cx="8822354"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66" title="Scherm­afbeelding 2025-03-12 om 02.38.13.png"/>
          <p:cNvPicPr preferRelativeResize="0"/>
          <p:nvPr/>
        </p:nvPicPr>
        <p:blipFill>
          <a:blip r:embed="rId3">
            <a:alphaModFix/>
          </a:blip>
          <a:stretch>
            <a:fillRect/>
          </a:stretch>
        </p:blipFill>
        <p:spPr>
          <a:xfrm>
            <a:off x="152400" y="152400"/>
            <a:ext cx="4158257" cy="4838700"/>
          </a:xfrm>
          <a:prstGeom prst="rect">
            <a:avLst/>
          </a:prstGeom>
          <a:noFill/>
          <a:ln>
            <a:noFill/>
          </a:ln>
        </p:spPr>
      </p:pic>
      <p:pic>
        <p:nvPicPr>
          <p:cNvPr id="437" name="Google Shape;437;p66" title="mini_2018-11-27-VIAJE-PSV-41.jpeg"/>
          <p:cNvPicPr preferRelativeResize="0"/>
          <p:nvPr/>
        </p:nvPicPr>
        <p:blipFill>
          <a:blip r:embed="rId4">
            <a:alphaModFix/>
          </a:blip>
          <a:stretch>
            <a:fillRect/>
          </a:stretch>
        </p:blipFill>
        <p:spPr>
          <a:xfrm>
            <a:off x="5114657" y="152400"/>
            <a:ext cx="3557869" cy="4838702"/>
          </a:xfrm>
          <a:prstGeom prst="rect">
            <a:avLst/>
          </a:prstGeom>
          <a:noFill/>
          <a:ln>
            <a:noFill/>
          </a:ln>
        </p:spPr>
      </p:pic>
      <p:sp>
        <p:nvSpPr>
          <p:cNvPr id="438" name="Google Shape;438;p66"/>
          <p:cNvSpPr txBox="1"/>
          <p:nvPr/>
        </p:nvSpPr>
        <p:spPr>
          <a:xfrm>
            <a:off x="4245125" y="1530225"/>
            <a:ext cx="975900" cy="13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9600" b="1">
                <a:solidFill>
                  <a:srgbClr val="FF0000"/>
                </a:solidFill>
                <a:latin typeface="Calibri"/>
                <a:ea typeface="Calibri"/>
                <a:cs typeface="Calibri"/>
                <a:sym typeface="Calibri"/>
              </a:rPr>
              <a:t>X</a:t>
            </a:r>
            <a:endParaRPr sz="96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 name="Rectangle 10">
            <a:extLst>
              <a:ext uri="{FF2B5EF4-FFF2-40B4-BE49-F238E27FC236}">
                <a16:creationId xmlns:a16="http://schemas.microsoft.com/office/drawing/2014/main" id="{709EA058-5A1F-FF08-672D-16ECB2F2C211}"/>
              </a:ext>
            </a:extLst>
          </p:cNvPr>
          <p:cNvSpPr/>
          <p:nvPr/>
        </p:nvSpPr>
        <p:spPr>
          <a:xfrm>
            <a:off x="9409041" y="0"/>
            <a:ext cx="3301119" cy="5143425"/>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EAC2C355-8EFC-1ADA-779D-B60D5D0368A1}"/>
              </a:ext>
            </a:extLst>
          </p:cNvPr>
          <p:cNvSpPr/>
          <p:nvPr/>
        </p:nvSpPr>
        <p:spPr>
          <a:xfrm>
            <a:off x="3920234" y="2324581"/>
            <a:ext cx="453206"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9" name="Google Shape;119;p18"/>
          <p:cNvSpPr txBox="1">
            <a:spLocks noGrp="1"/>
          </p:cNvSpPr>
          <p:nvPr>
            <p:ph type="subTitle" idx="1"/>
          </p:nvPr>
        </p:nvSpPr>
        <p:spPr>
          <a:xfrm>
            <a:off x="676175" y="1279079"/>
            <a:ext cx="6858000" cy="880932"/>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400" b="1" dirty="0">
                <a:latin typeface="Roboto" pitchFamily="2" charset="0"/>
                <a:ea typeface="Roboto" pitchFamily="2" charset="0"/>
              </a:rPr>
              <a:t>Is niet inherent betrouwbaar</a:t>
            </a:r>
            <a:endParaRPr sz="1400" b="1" dirty="0">
              <a:latin typeface="Roboto" pitchFamily="2" charset="0"/>
              <a:ea typeface="Roboto" pitchFamily="2" charset="0"/>
            </a:endParaRPr>
          </a:p>
          <a:p>
            <a:pPr marL="0" lvl="0" indent="0" algn="l" rtl="0">
              <a:spcBef>
                <a:spcPts val="800"/>
              </a:spcBef>
              <a:spcAft>
                <a:spcPts val="0"/>
              </a:spcAft>
              <a:buNone/>
            </a:pPr>
            <a:r>
              <a:rPr lang="nl" sz="1050" i="1" dirty="0">
                <a:latin typeface="Roboto" pitchFamily="2" charset="0"/>
                <a:ea typeface="Roboto" pitchFamily="2" charset="0"/>
              </a:rPr>
              <a:t>geeft mogelijkheid tot gedecentraliseerd controle systeem</a:t>
            </a:r>
            <a:endParaRPr sz="1050" i="1" dirty="0">
              <a:latin typeface="Roboto" pitchFamily="2" charset="0"/>
              <a:ea typeface="Roboto" pitchFamily="2" charset="0"/>
            </a:endParaRPr>
          </a:p>
          <a:p>
            <a:pPr marL="0" lvl="0" indent="0" algn="l" rtl="0">
              <a:spcBef>
                <a:spcPts val="800"/>
              </a:spcBef>
              <a:spcAft>
                <a:spcPts val="0"/>
              </a:spcAft>
              <a:buNone/>
            </a:pPr>
            <a:endParaRPr sz="1200" dirty="0">
              <a:latin typeface="Roboto" pitchFamily="2" charset="0"/>
              <a:ea typeface="Roboto" pitchFamily="2" charset="0"/>
            </a:endParaRPr>
          </a:p>
        </p:txBody>
      </p:sp>
      <p:pic>
        <p:nvPicPr>
          <p:cNvPr id="121" name="Google Shape;121;p18"/>
          <p:cNvPicPr preferRelativeResize="0"/>
          <p:nvPr/>
        </p:nvPicPr>
        <p:blipFill>
          <a:blip r:embed="rId3">
            <a:alphaModFix/>
          </a:blip>
          <a:stretch>
            <a:fillRect/>
          </a:stretch>
        </p:blipFill>
        <p:spPr>
          <a:xfrm>
            <a:off x="729114" y="1965451"/>
            <a:ext cx="3020299" cy="2135200"/>
          </a:xfrm>
          <a:prstGeom prst="rect">
            <a:avLst/>
          </a:prstGeom>
          <a:noFill/>
          <a:ln>
            <a:noFill/>
          </a:ln>
        </p:spPr>
      </p:pic>
      <p:sp>
        <p:nvSpPr>
          <p:cNvPr id="2" name="Google Shape;84;p13">
            <a:extLst>
              <a:ext uri="{FF2B5EF4-FFF2-40B4-BE49-F238E27FC236}">
                <a16:creationId xmlns:a16="http://schemas.microsoft.com/office/drawing/2014/main" id="{04E2009E-5B76-AFAD-BC5C-C4E34C8F377D}"/>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OSINT &amp; </a:t>
            </a:r>
            <a:r>
              <a:rPr lang="en-US" b="1" dirty="0" err="1">
                <a:latin typeface="Roboto" pitchFamily="2" charset="0"/>
                <a:ea typeface="Roboto" pitchFamily="2" charset="0"/>
              </a:rPr>
              <a:t>Verificatie</a:t>
            </a:r>
            <a:endParaRPr lang="en-US" b="1" dirty="0">
              <a:latin typeface="Roboto" pitchFamily="2" charset="0"/>
              <a:ea typeface="Roboto" pitchFamily="2" charset="0"/>
              <a:cs typeface="Roboto"/>
              <a:sym typeface="Roboto"/>
            </a:endParaRPr>
          </a:p>
        </p:txBody>
      </p:sp>
      <p:sp>
        <p:nvSpPr>
          <p:cNvPr id="6" name="TextBox 5">
            <a:extLst>
              <a:ext uri="{FF2B5EF4-FFF2-40B4-BE49-F238E27FC236}">
                <a16:creationId xmlns:a16="http://schemas.microsoft.com/office/drawing/2014/main" id="{597FA050-1D80-4F98-89EC-A40765EE6195}"/>
              </a:ext>
            </a:extLst>
          </p:cNvPr>
          <p:cNvSpPr txBox="1"/>
          <p:nvPr/>
        </p:nvSpPr>
        <p:spPr>
          <a:xfrm>
            <a:off x="3842886" y="2160011"/>
            <a:ext cx="1922647" cy="687368"/>
          </a:xfrm>
          <a:prstGeom prst="rect">
            <a:avLst/>
          </a:prstGeom>
          <a:noFill/>
        </p:spPr>
        <p:txBody>
          <a:bodyPr wrap="square">
            <a:spAutoFit/>
          </a:bodyPr>
          <a:lstStyle/>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Journalisten moeten </a:t>
            </a:r>
            <a:r>
              <a:rPr lang="nl-NL" sz="800" b="1" dirty="0">
                <a:latin typeface="Roboto" pitchFamily="2" charset="0"/>
                <a:ea typeface="Roboto" pitchFamily="2" charset="0"/>
              </a:rPr>
              <a:t>OSINT</a:t>
            </a:r>
            <a:r>
              <a:rPr lang="nl-NL" sz="800" dirty="0">
                <a:latin typeface="Roboto" pitchFamily="2" charset="0"/>
                <a:ea typeface="Roboto" pitchFamily="2" charset="0"/>
              </a:rPr>
              <a:t> rigoureus verifiëren om geloofwaardig te blijven.</a:t>
            </a:r>
          </a:p>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stappen en bronnen laten zien, is standaard in “OSINT community”</a:t>
            </a:r>
          </a:p>
        </p:txBody>
      </p:sp>
      <p:pic>
        <p:nvPicPr>
          <p:cNvPr id="10" name="Picture 9">
            <a:extLst>
              <a:ext uri="{FF2B5EF4-FFF2-40B4-BE49-F238E27FC236}">
                <a16:creationId xmlns:a16="http://schemas.microsoft.com/office/drawing/2014/main" id="{C687DFE1-BC08-24A5-5B70-A9130A9FB958}"/>
              </a:ext>
            </a:extLst>
          </p:cNvPr>
          <p:cNvPicPr>
            <a:picLocks noChangeAspect="1"/>
          </p:cNvPicPr>
          <p:nvPr/>
        </p:nvPicPr>
        <p:blipFill>
          <a:blip r:embed="rId4"/>
          <a:stretch>
            <a:fillRect/>
          </a:stretch>
        </p:blipFill>
        <p:spPr>
          <a:xfrm>
            <a:off x="6861020" y="515329"/>
            <a:ext cx="1501006" cy="1938287"/>
          </a:xfrm>
          <a:prstGeom prst="rect">
            <a:avLst/>
          </a:prstGeom>
        </p:spPr>
      </p:pic>
      <p:sp>
        <p:nvSpPr>
          <p:cNvPr id="14" name="Google Shape;119;p18">
            <a:extLst>
              <a:ext uri="{FF2B5EF4-FFF2-40B4-BE49-F238E27FC236}">
                <a16:creationId xmlns:a16="http://schemas.microsoft.com/office/drawing/2014/main" id="{37A0CDDA-4C75-5202-D471-70A5DA31726D}"/>
              </a:ext>
            </a:extLst>
          </p:cNvPr>
          <p:cNvSpPr txBox="1">
            <a:spLocks/>
          </p:cNvSpPr>
          <p:nvPr/>
        </p:nvSpPr>
        <p:spPr>
          <a:xfrm>
            <a:off x="6763885" y="125078"/>
            <a:ext cx="2029595" cy="88093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400" b="1" dirty="0" err="1">
                <a:solidFill>
                  <a:schemeClr val="bg1"/>
                </a:solidFill>
                <a:latin typeface="Roboto" pitchFamily="2" charset="0"/>
                <a:ea typeface="Roboto" pitchFamily="2" charset="0"/>
              </a:rPr>
              <a:t>Proof</a:t>
            </a:r>
            <a:r>
              <a:rPr lang="nl-NL" sz="1400" b="1" dirty="0">
                <a:solidFill>
                  <a:schemeClr val="bg1"/>
                </a:solidFill>
                <a:latin typeface="Roboto" pitchFamily="2" charset="0"/>
                <a:ea typeface="Roboto" pitchFamily="2" charset="0"/>
              </a:rPr>
              <a:t> documenten</a:t>
            </a:r>
            <a:endParaRPr lang="nl-NL" sz="1200" dirty="0">
              <a:solidFill>
                <a:schemeClr val="bg1"/>
              </a:solidFill>
              <a:latin typeface="Roboto" pitchFamily="2" charset="0"/>
              <a:ea typeface="Roboto" pitchFamily="2" charset="0"/>
            </a:endParaRPr>
          </a:p>
        </p:txBody>
      </p:sp>
      <p:pic>
        <p:nvPicPr>
          <p:cNvPr id="16" name="Picture 15">
            <a:extLst>
              <a:ext uri="{FF2B5EF4-FFF2-40B4-BE49-F238E27FC236}">
                <a16:creationId xmlns:a16="http://schemas.microsoft.com/office/drawing/2014/main" id="{7C1641A1-5A8F-A16C-299C-8721068AEA6B}"/>
              </a:ext>
            </a:extLst>
          </p:cNvPr>
          <p:cNvPicPr>
            <a:picLocks noChangeAspect="1"/>
          </p:cNvPicPr>
          <p:nvPr/>
        </p:nvPicPr>
        <p:blipFill>
          <a:blip r:embed="rId5"/>
          <a:stretch>
            <a:fillRect/>
          </a:stretch>
        </p:blipFill>
        <p:spPr>
          <a:xfrm>
            <a:off x="6993544" y="1055502"/>
            <a:ext cx="1492506" cy="1938287"/>
          </a:xfrm>
          <a:prstGeom prst="rect">
            <a:avLst/>
          </a:prstGeom>
        </p:spPr>
      </p:pic>
      <p:pic>
        <p:nvPicPr>
          <p:cNvPr id="18" name="Picture 17">
            <a:extLst>
              <a:ext uri="{FF2B5EF4-FFF2-40B4-BE49-F238E27FC236}">
                <a16:creationId xmlns:a16="http://schemas.microsoft.com/office/drawing/2014/main" id="{2E52DEF7-8551-4AEB-9FE4-F66D258F7DCB}"/>
              </a:ext>
            </a:extLst>
          </p:cNvPr>
          <p:cNvPicPr>
            <a:picLocks noChangeAspect="1"/>
          </p:cNvPicPr>
          <p:nvPr/>
        </p:nvPicPr>
        <p:blipFill>
          <a:blip r:embed="rId6"/>
          <a:stretch>
            <a:fillRect/>
          </a:stretch>
        </p:blipFill>
        <p:spPr>
          <a:xfrm>
            <a:off x="7161487" y="1264475"/>
            <a:ext cx="1492310" cy="1938287"/>
          </a:xfrm>
          <a:prstGeom prst="rect">
            <a:avLst/>
          </a:prstGeom>
        </p:spPr>
      </p:pic>
      <p:pic>
        <p:nvPicPr>
          <p:cNvPr id="20" name="Picture 19">
            <a:extLst>
              <a:ext uri="{FF2B5EF4-FFF2-40B4-BE49-F238E27FC236}">
                <a16:creationId xmlns:a16="http://schemas.microsoft.com/office/drawing/2014/main" id="{B7D204A3-7A0C-4836-ED88-208151D4C69C}"/>
              </a:ext>
            </a:extLst>
          </p:cNvPr>
          <p:cNvPicPr>
            <a:picLocks noChangeAspect="1"/>
          </p:cNvPicPr>
          <p:nvPr/>
        </p:nvPicPr>
        <p:blipFill>
          <a:blip r:embed="rId7"/>
          <a:stretch>
            <a:fillRect/>
          </a:stretch>
        </p:blipFill>
        <p:spPr>
          <a:xfrm>
            <a:off x="7367901" y="1536776"/>
            <a:ext cx="1351342" cy="1748271"/>
          </a:xfrm>
          <a:prstGeom prst="rect">
            <a:avLst/>
          </a:prstGeom>
        </p:spPr>
      </p:pic>
      <p:pic>
        <p:nvPicPr>
          <p:cNvPr id="22" name="Picture 21">
            <a:extLst>
              <a:ext uri="{FF2B5EF4-FFF2-40B4-BE49-F238E27FC236}">
                <a16:creationId xmlns:a16="http://schemas.microsoft.com/office/drawing/2014/main" id="{CF3140D5-5E3B-E152-8667-3D800F1BFF54}"/>
              </a:ext>
            </a:extLst>
          </p:cNvPr>
          <p:cNvPicPr>
            <a:picLocks noChangeAspect="1"/>
          </p:cNvPicPr>
          <p:nvPr/>
        </p:nvPicPr>
        <p:blipFill>
          <a:blip r:embed="rId8"/>
          <a:stretch>
            <a:fillRect/>
          </a:stretch>
        </p:blipFill>
        <p:spPr>
          <a:xfrm>
            <a:off x="7152827" y="1818210"/>
            <a:ext cx="1341723" cy="1740255"/>
          </a:xfrm>
          <a:prstGeom prst="rect">
            <a:avLst/>
          </a:prstGeom>
        </p:spPr>
      </p:pic>
      <p:pic>
        <p:nvPicPr>
          <p:cNvPr id="24" name="Picture 23">
            <a:extLst>
              <a:ext uri="{FF2B5EF4-FFF2-40B4-BE49-F238E27FC236}">
                <a16:creationId xmlns:a16="http://schemas.microsoft.com/office/drawing/2014/main" id="{64C3CD87-787B-0A5D-2235-02D006FC38E1}"/>
              </a:ext>
            </a:extLst>
          </p:cNvPr>
          <p:cNvPicPr>
            <a:picLocks noChangeAspect="1"/>
          </p:cNvPicPr>
          <p:nvPr/>
        </p:nvPicPr>
        <p:blipFill>
          <a:blip r:embed="rId9"/>
          <a:stretch>
            <a:fillRect/>
          </a:stretch>
        </p:blipFill>
        <p:spPr>
          <a:xfrm>
            <a:off x="6760231" y="2082066"/>
            <a:ext cx="1492310" cy="1941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14254 0 L -0.37032 0 " pathEditMode="relative" rAng="0" ptsTypes="AA">
                                      <p:cBhvr>
                                        <p:cTn id="6" dur="2000" fill="hold"/>
                                        <p:tgtEl>
                                          <p:spTgt spid="11"/>
                                        </p:tgtEl>
                                        <p:attrNameLst>
                                          <p:attrName>ppt_x</p:attrName>
                                          <p:attrName>ppt_y</p:attrName>
                                        </p:attrNameLst>
                                      </p:cBhvr>
                                      <p:rCtr x="-11389"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childTnLst>
                          </p:cTn>
                        </p:par>
                        <p:par>
                          <p:cTn id="14" fill="hold">
                            <p:stCondLst>
                              <p:cond delay="2500"/>
                            </p:stCondLst>
                            <p:childTnLst>
                              <p:par>
                                <p:cTn id="15" presetID="10" presetClass="entr" presetSubtype="0" fill="hold" nodeType="after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4000"/>
                            </p:stCondLst>
                            <p:childTnLst>
                              <p:par>
                                <p:cTn id="19" presetID="10" presetClass="entr" presetSubtype="0" fill="hold" nodeType="afterEffect">
                                  <p:stCondLst>
                                    <p:cond delay="10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500"/>
                            </p:stCondLst>
                            <p:childTnLst>
                              <p:par>
                                <p:cTn id="23" presetID="10"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7000"/>
                            </p:stCondLst>
                            <p:childTnLst>
                              <p:par>
                                <p:cTn id="27" presetID="10" presetClass="entr" presetSubtype="0" fill="hold" nodeType="afterEffect">
                                  <p:stCondLst>
                                    <p:cond delay="10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8500"/>
                            </p:stCondLst>
                            <p:childTnLst>
                              <p:par>
                                <p:cTn id="31" presetID="10" presetClass="entr" presetSubtype="0" fill="hold" nodeType="afterEffect">
                                  <p:stCondLst>
                                    <p:cond delay="1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Andere foto’s zoeken..</a:t>
            </a:r>
            <a:endParaRPr b="1" dirty="0">
              <a:latin typeface="Roboto" pitchFamily="2" charset="0"/>
              <a:ea typeface="Roboto" pitchFamily="2" charset="0"/>
            </a:endParaRPr>
          </a:p>
        </p:txBody>
      </p:sp>
      <p:pic>
        <p:nvPicPr>
          <p:cNvPr id="444" name="Google Shape;444;p67" title="mini_2018-11-27-VIAJE-PSV-44.jpeg"/>
          <p:cNvPicPr preferRelativeResize="0"/>
          <p:nvPr/>
        </p:nvPicPr>
        <p:blipFill>
          <a:blip r:embed="rId3">
            <a:alphaModFix/>
          </a:blip>
          <a:stretch>
            <a:fillRect/>
          </a:stretch>
        </p:blipFill>
        <p:spPr>
          <a:xfrm>
            <a:off x="6000753" y="60037"/>
            <a:ext cx="3073774" cy="5023426"/>
          </a:xfrm>
          <a:prstGeom prst="rect">
            <a:avLst/>
          </a:prstGeom>
          <a:noFill/>
          <a:ln>
            <a:noFill/>
          </a:ln>
        </p:spPr>
      </p:pic>
      <p:pic>
        <p:nvPicPr>
          <p:cNvPr id="445" name="Google Shape;445;p67" title="mini_2018-11-27-VIAJE-PSV-44.jpeg"/>
          <p:cNvPicPr preferRelativeResize="0"/>
          <p:nvPr/>
        </p:nvPicPr>
        <p:blipFill rotWithShape="1">
          <a:blip r:embed="rId3">
            <a:alphaModFix/>
          </a:blip>
          <a:srcRect r="34580" b="76886"/>
          <a:stretch/>
        </p:blipFill>
        <p:spPr>
          <a:xfrm>
            <a:off x="1408975" y="1749857"/>
            <a:ext cx="3562125" cy="2056851"/>
          </a:xfrm>
          <a:prstGeom prst="rect">
            <a:avLst/>
          </a:prstGeom>
          <a:noFill/>
          <a:ln>
            <a:noFill/>
          </a:ln>
        </p:spPr>
      </p:pic>
      <p:cxnSp>
        <p:nvCxnSpPr>
          <p:cNvPr id="446" name="Google Shape;446;p67"/>
          <p:cNvCxnSpPr/>
          <p:nvPr/>
        </p:nvCxnSpPr>
        <p:spPr>
          <a:xfrm flipH="1">
            <a:off x="3573925" y="483750"/>
            <a:ext cx="2734500" cy="135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Nog meer googlen..</a:t>
            </a:r>
            <a:endParaRPr b="1" dirty="0">
              <a:latin typeface="Roboto" pitchFamily="2" charset="0"/>
              <a:ea typeface="Roboto" pitchFamily="2" charset="0"/>
            </a:endParaRPr>
          </a:p>
        </p:txBody>
      </p:sp>
      <p:pic>
        <p:nvPicPr>
          <p:cNvPr id="452" name="Google Shape;452;p68" title="Scherm­afbeelding 2025-03-12 om 02.46.09.png"/>
          <p:cNvPicPr preferRelativeResize="0"/>
          <p:nvPr/>
        </p:nvPicPr>
        <p:blipFill>
          <a:blip r:embed="rId3">
            <a:alphaModFix/>
          </a:blip>
          <a:stretch>
            <a:fillRect/>
          </a:stretch>
        </p:blipFill>
        <p:spPr>
          <a:xfrm>
            <a:off x="418025" y="1128825"/>
            <a:ext cx="4653027" cy="3910576"/>
          </a:xfrm>
          <a:prstGeom prst="rect">
            <a:avLst/>
          </a:prstGeom>
          <a:noFill/>
          <a:ln>
            <a:noFill/>
          </a:ln>
        </p:spPr>
      </p:pic>
      <p:sp>
        <p:nvSpPr>
          <p:cNvPr id="453" name="Google Shape;453;p68"/>
          <p:cNvSpPr txBox="1"/>
          <p:nvPr/>
        </p:nvSpPr>
        <p:spPr>
          <a:xfrm>
            <a:off x="5493650" y="2004275"/>
            <a:ext cx="2704500" cy="16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900">
                <a:solidFill>
                  <a:schemeClr val="dk1"/>
                </a:solidFill>
                <a:latin typeface="Calibri"/>
                <a:ea typeface="Calibri"/>
                <a:cs typeface="Calibri"/>
                <a:sym typeface="Calibri"/>
              </a:rPr>
              <a:t>Alle MediaMarkten in Eindhoven afgaan op Google Street View..</a:t>
            </a:r>
            <a:endParaRPr sz="1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69" title="Scherm­afbeelding 2025-03-12 om 02.47.38.png"/>
          <p:cNvPicPr preferRelativeResize="0"/>
          <p:nvPr/>
        </p:nvPicPr>
        <p:blipFill>
          <a:blip r:embed="rId3">
            <a:alphaModFix/>
          </a:blip>
          <a:stretch>
            <a:fillRect/>
          </a:stretch>
        </p:blipFill>
        <p:spPr>
          <a:xfrm>
            <a:off x="333525" y="152400"/>
            <a:ext cx="7478989" cy="4838701"/>
          </a:xfrm>
          <a:prstGeom prst="rect">
            <a:avLst/>
          </a:prstGeom>
          <a:noFill/>
          <a:ln>
            <a:noFill/>
          </a:ln>
        </p:spPr>
      </p:pic>
      <p:pic>
        <p:nvPicPr>
          <p:cNvPr id="459" name="Google Shape;459;p69" title="mini_2018-11-27-VIAJE-PSV-44.jpeg"/>
          <p:cNvPicPr preferRelativeResize="0"/>
          <p:nvPr/>
        </p:nvPicPr>
        <p:blipFill rotWithShape="1">
          <a:blip r:embed="rId4">
            <a:alphaModFix/>
          </a:blip>
          <a:srcRect b="43895"/>
          <a:stretch/>
        </p:blipFill>
        <p:spPr>
          <a:xfrm>
            <a:off x="5900125" y="2185375"/>
            <a:ext cx="3147250" cy="28856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Maar we zijn er nog niet..</a:t>
            </a:r>
            <a:endParaRPr b="1" dirty="0">
              <a:latin typeface="Roboto" pitchFamily="2" charset="0"/>
              <a:ea typeface="Roboto" pitchFamily="2" charset="0"/>
            </a:endParaRPr>
          </a:p>
        </p:txBody>
      </p:sp>
      <p:sp>
        <p:nvSpPr>
          <p:cNvPr id="465" name="Google Shape;465;p7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Waarom zijn ze daar in de buurt?</a:t>
            </a:r>
            <a:endParaRPr dirty="0"/>
          </a:p>
          <a:p>
            <a:pPr lvl="0" algn="l" rtl="0">
              <a:spcBef>
                <a:spcPts val="0"/>
              </a:spcBef>
              <a:spcAft>
                <a:spcPts val="0"/>
              </a:spcAft>
              <a:buSzPts val="1400"/>
              <a:buFont typeface="Courier New" panose="02070309020205020404" pitchFamily="49" charset="0"/>
              <a:buChar char="o"/>
            </a:pPr>
            <a:r>
              <a:rPr lang="nl" dirty="0"/>
              <a:t>Hotel? Stadion? Trainingsveld?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1"/>
          <p:cNvSpPr txBox="1">
            <a:spLocks noGrp="1"/>
          </p:cNvSpPr>
          <p:nvPr>
            <p:ph type="title"/>
          </p:nvPr>
        </p:nvSpPr>
        <p:spPr>
          <a:xfrm>
            <a:off x="2693300" y="1915900"/>
            <a:ext cx="38871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u="sng">
                <a:solidFill>
                  <a:schemeClr val="hlink"/>
                </a:solidFill>
                <a:hlinkClick r:id="rId3"/>
              </a:rPr>
              <a:t>Google Street View</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72" title="Scherm­afbeelding 2025-03-12 om 02.58.46.png"/>
          <p:cNvPicPr preferRelativeResize="0"/>
          <p:nvPr/>
        </p:nvPicPr>
        <p:blipFill>
          <a:blip r:embed="rId3">
            <a:alphaModFix/>
          </a:blip>
          <a:stretch>
            <a:fillRect/>
          </a:stretch>
        </p:blipFill>
        <p:spPr>
          <a:xfrm>
            <a:off x="673448" y="0"/>
            <a:ext cx="7797105"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Opzoeken Inntel Hotels</a:t>
            </a:r>
            <a:endParaRPr b="1" dirty="0">
              <a:latin typeface="Roboto" pitchFamily="2" charset="0"/>
              <a:ea typeface="Roboto" pitchFamily="2" charset="0"/>
            </a:endParaRPr>
          </a:p>
        </p:txBody>
      </p:sp>
      <p:sp>
        <p:nvSpPr>
          <p:cNvPr id="481" name="Google Shape;481;p7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“4-sterren hotel”</a:t>
            </a:r>
            <a:endParaRPr dirty="0"/>
          </a:p>
          <a:p>
            <a:pPr lvl="0" algn="l" rtl="0">
              <a:spcBef>
                <a:spcPts val="0"/>
              </a:spcBef>
              <a:spcAft>
                <a:spcPts val="0"/>
              </a:spcAft>
              <a:buSzPts val="1400"/>
              <a:buFont typeface="Courier New" panose="02070309020205020404" pitchFamily="49" charset="0"/>
              <a:buChar char="o"/>
            </a:pPr>
            <a:r>
              <a:rPr lang="nl" dirty="0"/>
              <a:t>“400 meter van Philips Stadion”</a:t>
            </a:r>
            <a:endParaRPr dirty="0"/>
          </a:p>
          <a:p>
            <a:pPr lvl="0" algn="l" rtl="0">
              <a:spcBef>
                <a:spcPts val="0"/>
              </a:spcBef>
              <a:spcAft>
                <a:spcPts val="0"/>
              </a:spcAft>
              <a:buSzPts val="1400"/>
              <a:buFont typeface="Courier New" panose="02070309020205020404" pitchFamily="49" charset="0"/>
              <a:buChar char="o"/>
            </a:pPr>
            <a:r>
              <a:rPr lang="nl" dirty="0"/>
              <a:t>“meerdere bekendheden hebben hier…”</a:t>
            </a:r>
            <a:endParaRPr dirty="0"/>
          </a:p>
          <a:p>
            <a:pPr lvl="0" indent="0" algn="l" rtl="0">
              <a:spcBef>
                <a:spcPts val="800"/>
              </a:spcBef>
              <a:spcAft>
                <a:spcPts val="0"/>
              </a:spcAft>
              <a:buNone/>
            </a:pPr>
            <a:endParaRPr lang="nl" dirty="0"/>
          </a:p>
          <a:p>
            <a:pPr lvl="0" indent="0" algn="l" rtl="0">
              <a:spcBef>
                <a:spcPts val="800"/>
              </a:spcBef>
              <a:spcAft>
                <a:spcPts val="0"/>
              </a:spcAft>
              <a:buNone/>
            </a:pPr>
            <a:r>
              <a:rPr lang="nl" b="1" u="sng" dirty="0"/>
              <a:t>99% zekerheid</a:t>
            </a:r>
            <a:endParaRPr b="1" u="sng" dirty="0"/>
          </a:p>
          <a:p>
            <a:pPr marL="342900" lvl="0" indent="-342900" algn="l" rtl="0">
              <a:spcBef>
                <a:spcPts val="800"/>
              </a:spcBef>
              <a:spcAft>
                <a:spcPts val="0"/>
              </a:spcAft>
              <a:buFont typeface="Courier New" panose="02070309020205020404" pitchFamily="49" charset="0"/>
              <a:buChar char="o"/>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Road to Eindhoven</a:t>
            </a:r>
            <a:endParaRPr b="1" dirty="0">
              <a:latin typeface="Roboto" pitchFamily="2" charset="0"/>
              <a:ea typeface="Roboto" pitchFamily="2" charset="0"/>
            </a:endParaRPr>
          </a:p>
        </p:txBody>
      </p:sp>
      <p:pic>
        <p:nvPicPr>
          <p:cNvPr id="487" name="Google Shape;487;p74" title="WhatsApp Image 2025-03-12 at 03.02.14.jpeg"/>
          <p:cNvPicPr preferRelativeResize="0"/>
          <p:nvPr/>
        </p:nvPicPr>
        <p:blipFill rotWithShape="1">
          <a:blip r:embed="rId3">
            <a:alphaModFix/>
          </a:blip>
          <a:srcRect b="29577"/>
          <a:stretch/>
        </p:blipFill>
        <p:spPr>
          <a:xfrm>
            <a:off x="1004375" y="1219750"/>
            <a:ext cx="2893199" cy="3622200"/>
          </a:xfrm>
          <a:prstGeom prst="rect">
            <a:avLst/>
          </a:prstGeom>
          <a:noFill/>
          <a:ln>
            <a:noFill/>
          </a:ln>
        </p:spPr>
      </p:pic>
      <p:pic>
        <p:nvPicPr>
          <p:cNvPr id="488" name="Google Shape;488;p74" title="WhatsApp Image 2025-03-12 at 03.02.14 (1).jpeg"/>
          <p:cNvPicPr preferRelativeResize="0"/>
          <p:nvPr/>
        </p:nvPicPr>
        <p:blipFill rotWithShape="1">
          <a:blip r:embed="rId4">
            <a:alphaModFix/>
          </a:blip>
          <a:srcRect b="36648"/>
          <a:stretch/>
        </p:blipFill>
        <p:spPr>
          <a:xfrm>
            <a:off x="4424275" y="2020548"/>
            <a:ext cx="2008500" cy="22620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5"/>
          <p:cNvSpPr txBox="1">
            <a:spLocks noGrp="1"/>
          </p:cNvSpPr>
          <p:nvPr>
            <p:ph type="title"/>
          </p:nvPr>
        </p:nvSpPr>
        <p:spPr>
          <a:xfrm>
            <a:off x="519975" y="338075"/>
            <a:ext cx="2866200" cy="141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a:t>Om het verhaal af te maken</a:t>
            </a:r>
            <a:endParaRPr/>
          </a:p>
        </p:txBody>
      </p:sp>
      <p:pic>
        <p:nvPicPr>
          <p:cNvPr id="495" name="Google Shape;495;p75" title="Messi foto.jpeg"/>
          <p:cNvPicPr preferRelativeResize="0"/>
          <p:nvPr/>
        </p:nvPicPr>
        <p:blipFill>
          <a:blip r:embed="rId5">
            <a:alphaModFix/>
          </a:blip>
          <a:stretch>
            <a:fillRect/>
          </a:stretch>
        </p:blipFill>
        <p:spPr>
          <a:xfrm>
            <a:off x="-4" y="0"/>
            <a:ext cx="5235608" cy="5143500"/>
          </a:xfrm>
          <a:prstGeom prst="rect">
            <a:avLst/>
          </a:prstGeom>
          <a:noFill/>
          <a:ln>
            <a:noFill/>
          </a:ln>
        </p:spPr>
      </p:pic>
      <p:pic>
        <p:nvPicPr>
          <p:cNvPr id="496" name="Google Shape;496;p75" title="Messi foto insta.jpeg"/>
          <p:cNvPicPr preferRelativeResize="0"/>
          <p:nvPr/>
        </p:nvPicPr>
        <p:blipFill>
          <a:blip r:embed="rId6">
            <a:alphaModFix/>
          </a:blip>
          <a:stretch>
            <a:fillRect/>
          </a:stretch>
        </p:blipFill>
        <p:spPr>
          <a:xfrm>
            <a:off x="1213775" y="1545525"/>
            <a:ext cx="2305201" cy="3018105"/>
          </a:xfrm>
          <a:prstGeom prst="rect">
            <a:avLst/>
          </a:prstGeom>
          <a:noFill/>
          <a:ln>
            <a:noFill/>
          </a:ln>
        </p:spPr>
      </p:pic>
      <p:pic>
        <p:nvPicPr>
          <p:cNvPr id="2" name="ssstwitter.com_1741724059821">
            <a:hlinkClick r:id="" action="ppaction://media"/>
            <a:extLst>
              <a:ext uri="{FF2B5EF4-FFF2-40B4-BE49-F238E27FC236}">
                <a16:creationId xmlns:a16="http://schemas.microsoft.com/office/drawing/2014/main" id="{8958BEEA-7D7A-0411-012E-6D81BB3B404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5082" y="155575"/>
            <a:ext cx="2718943" cy="4832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Verder OSINT-gebruik </a:t>
            </a:r>
            <a:endParaRPr b="1" dirty="0">
              <a:latin typeface="Roboto" pitchFamily="2" charset="0"/>
              <a:ea typeface="Roboto" pitchFamily="2" charset="0"/>
            </a:endParaRPr>
          </a:p>
        </p:txBody>
      </p:sp>
      <p:sp>
        <p:nvSpPr>
          <p:cNvPr id="502" name="Google Shape;502;p7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latin typeface="Roboto" pitchFamily="2" charset="0"/>
                <a:ea typeface="Roboto" pitchFamily="2" charset="0"/>
              </a:rPr>
              <a:t>Bosbranden</a:t>
            </a:r>
            <a:endParaRPr dirty="0">
              <a:latin typeface="Roboto" pitchFamily="2" charset="0"/>
              <a:ea typeface="Roboto" pitchFamily="2" charset="0"/>
            </a:endParaRPr>
          </a:p>
          <a:p>
            <a:pPr lvl="0" algn="l" rtl="0">
              <a:spcBef>
                <a:spcPts val="0"/>
              </a:spcBef>
              <a:spcAft>
                <a:spcPts val="0"/>
              </a:spcAft>
              <a:buSzPts val="1400"/>
              <a:buFont typeface="Courier New" panose="02070309020205020404" pitchFamily="49" charset="0"/>
              <a:buChar char="o"/>
            </a:pPr>
            <a:r>
              <a:rPr lang="nl" dirty="0">
                <a:latin typeface="Roboto" pitchFamily="2" charset="0"/>
                <a:ea typeface="Roboto" pitchFamily="2" charset="0"/>
              </a:rPr>
              <a:t>Stormen</a:t>
            </a:r>
            <a:endParaRPr dirty="0">
              <a:latin typeface="Roboto" pitchFamily="2" charset="0"/>
              <a:ea typeface="Roboto" pitchFamily="2" charset="0"/>
            </a:endParaRPr>
          </a:p>
          <a:p>
            <a:pPr lvl="0" algn="l" rtl="0">
              <a:spcBef>
                <a:spcPts val="0"/>
              </a:spcBef>
              <a:spcAft>
                <a:spcPts val="0"/>
              </a:spcAft>
              <a:buSzPts val="1400"/>
              <a:buFont typeface="Courier New" panose="02070309020205020404" pitchFamily="49" charset="0"/>
              <a:buChar char="o"/>
            </a:pPr>
            <a:r>
              <a:rPr lang="nl" dirty="0">
                <a:latin typeface="Roboto" pitchFamily="2" charset="0"/>
                <a:ea typeface="Roboto" pitchFamily="2" charset="0"/>
              </a:rPr>
              <a:t>Politie</a:t>
            </a:r>
            <a:endParaRPr dirty="0">
              <a:latin typeface="Roboto" pitchFamily="2" charset="0"/>
              <a:ea typeface="Roboto" pitchFamily="2" charset="0"/>
            </a:endParaRPr>
          </a:p>
          <a:p>
            <a:pPr lvl="0" algn="l" rtl="0">
              <a:spcBef>
                <a:spcPts val="0"/>
              </a:spcBef>
              <a:spcAft>
                <a:spcPts val="0"/>
              </a:spcAft>
              <a:buSzPts val="1400"/>
              <a:buFont typeface="Courier New" panose="02070309020205020404" pitchFamily="49" charset="0"/>
              <a:buChar char="o"/>
            </a:pPr>
            <a:r>
              <a:rPr lang="nl" dirty="0">
                <a:latin typeface="Roboto" pitchFamily="2" charset="0"/>
                <a:ea typeface="Roboto" pitchFamily="2" charset="0"/>
              </a:rPr>
              <a:t>En nog veel meer..</a:t>
            </a:r>
            <a:endParaRPr dirty="0">
              <a:latin typeface="Roboto" pitchFamily="2" charset="0"/>
              <a:ea typeface="Roboto" pitchFamily="2" charset="0"/>
            </a:endParaRPr>
          </a:p>
          <a:p>
            <a:pPr marL="342900" lvl="0" indent="-342900" algn="l" rtl="0">
              <a:spcBef>
                <a:spcPts val="800"/>
              </a:spcBef>
              <a:spcAft>
                <a:spcPts val="0"/>
              </a:spcAft>
              <a:buFont typeface="Courier New" panose="02070309020205020404" pitchFamily="49" charset="0"/>
              <a:buChar char="o"/>
            </a:pPr>
            <a:endParaRPr dirty="0">
              <a:latin typeface="Roboto" pitchFamily="2" charset="0"/>
              <a:ea typeface="Roboto" pitchFamily="2" charset="0"/>
            </a:endParaRPr>
          </a:p>
        </p:txBody>
      </p:sp>
      <p:pic>
        <p:nvPicPr>
          <p:cNvPr id="25602" name="Picture 2" descr="OSINT Moklasen made a map showing how the use of thermite by drones in  September extends to all areas of the front where the Russians are  attempting some offensive action. It shows">
            <a:extLst>
              <a:ext uri="{FF2B5EF4-FFF2-40B4-BE49-F238E27FC236}">
                <a16:creationId xmlns:a16="http://schemas.microsoft.com/office/drawing/2014/main" id="{21DF70E1-330F-ED37-1911-00600711D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1369219"/>
            <a:ext cx="4152899" cy="32914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D8F47AD4-1DB0-673D-0FE5-A9784E1D8798}"/>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EA6CE32-D260-89AC-D84B-79C785F8E237}"/>
              </a:ext>
            </a:extLst>
          </p:cNvPr>
          <p:cNvSpPr/>
          <p:nvPr/>
        </p:nvSpPr>
        <p:spPr>
          <a:xfrm>
            <a:off x="3067643" y="1748954"/>
            <a:ext cx="868068" cy="20614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9" name="Google Shape;119;p18">
            <a:extLst>
              <a:ext uri="{FF2B5EF4-FFF2-40B4-BE49-F238E27FC236}">
                <a16:creationId xmlns:a16="http://schemas.microsoft.com/office/drawing/2014/main" id="{058A652E-BBC7-0AFF-B22D-7B4619E9D78D}"/>
              </a:ext>
            </a:extLst>
          </p:cNvPr>
          <p:cNvSpPr txBox="1">
            <a:spLocks noGrp="1" noRot="1" noMove="1" noResize="1" noEditPoints="1" noAdjustHandles="1" noChangeArrowheads="1" noChangeShapeType="1"/>
          </p:cNvSpPr>
          <p:nvPr>
            <p:ph type="subTitle" idx="1"/>
          </p:nvPr>
        </p:nvSpPr>
        <p:spPr>
          <a:xfrm>
            <a:off x="657726" y="1133148"/>
            <a:ext cx="6858000" cy="880932"/>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NL" sz="1100" b="1" dirty="0">
                <a:latin typeface="Roboto" pitchFamily="2" charset="0"/>
                <a:ea typeface="Roboto" pitchFamily="2" charset="0"/>
              </a:rPr>
              <a:t>OSINT</a:t>
            </a:r>
            <a:r>
              <a:rPr lang="nl-NL" sz="1100" dirty="0">
                <a:latin typeface="Roboto" pitchFamily="2" charset="0"/>
                <a:ea typeface="Roboto" pitchFamily="2" charset="0"/>
              </a:rPr>
              <a:t> omvat het navigeren door een </a:t>
            </a:r>
            <a:r>
              <a:rPr lang="nl-NL" sz="1100" b="1" dirty="0">
                <a:latin typeface="Roboto" pitchFamily="2" charset="0"/>
                <a:ea typeface="Roboto" pitchFamily="2" charset="0"/>
              </a:rPr>
              <a:t>“overweldigende hoeveelheid informatie” </a:t>
            </a:r>
            <a:r>
              <a:rPr lang="nl-NL" sz="1100" dirty="0">
                <a:latin typeface="Roboto" pitchFamily="2" charset="0"/>
                <a:ea typeface="Roboto" pitchFamily="2" charset="0"/>
              </a:rPr>
              <a:t>(p. 712), </a:t>
            </a:r>
          </a:p>
          <a:p>
            <a:pPr marL="0" lvl="0" indent="0" algn="l" rtl="0">
              <a:spcBef>
                <a:spcPts val="800"/>
              </a:spcBef>
              <a:spcAft>
                <a:spcPts val="0"/>
              </a:spcAft>
              <a:buNone/>
            </a:pPr>
            <a:endParaRPr sz="1050"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FD36F626-20CA-AB1A-B0CE-6CB456A8A422}"/>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SITFTING</a:t>
            </a:r>
            <a:endParaRPr lang="en-US" b="1" dirty="0">
              <a:latin typeface="Roboto" pitchFamily="2" charset="0"/>
              <a:ea typeface="Roboto" pitchFamily="2" charset="0"/>
              <a:cs typeface="Roboto"/>
              <a:sym typeface="Roboto"/>
            </a:endParaRPr>
          </a:p>
        </p:txBody>
      </p:sp>
      <p:sp>
        <p:nvSpPr>
          <p:cNvPr id="6" name="TextBox 5">
            <a:extLst>
              <a:ext uri="{FF2B5EF4-FFF2-40B4-BE49-F238E27FC236}">
                <a16:creationId xmlns:a16="http://schemas.microsoft.com/office/drawing/2014/main" id="{9DBC92C3-6B93-9E22-59FF-1716CF863F6D}"/>
              </a:ext>
            </a:extLst>
          </p:cNvPr>
          <p:cNvSpPr txBox="1"/>
          <p:nvPr/>
        </p:nvSpPr>
        <p:spPr>
          <a:xfrm>
            <a:off x="640119" y="1589227"/>
            <a:ext cx="2080221" cy="974626"/>
          </a:xfrm>
          <a:prstGeom prst="rect">
            <a:avLst/>
          </a:prstGeom>
          <a:noFill/>
        </p:spPr>
        <p:txBody>
          <a:bodyPr wrap="square">
            <a:spAutoFit/>
          </a:bodyPr>
          <a:lstStyle/>
          <a:p>
            <a:pPr>
              <a:spcBef>
                <a:spcPts val="800"/>
              </a:spcBef>
              <a:buClr>
                <a:schemeClr val="dk1"/>
              </a:buClr>
              <a:buSzPct val="61111"/>
            </a:pPr>
            <a:r>
              <a:rPr lang="nl-NL" sz="900" dirty="0">
                <a:latin typeface="Roboto" pitchFamily="2" charset="0"/>
                <a:ea typeface="Roboto" pitchFamily="2" charset="0"/>
              </a:rPr>
              <a:t>proces om “nuttige, tijdige en relevante” goudklompjes te vinden (p. 709): </a:t>
            </a:r>
          </a:p>
          <a:p>
            <a:pPr>
              <a:spcBef>
                <a:spcPts val="800"/>
              </a:spcBef>
              <a:buClr>
                <a:schemeClr val="dk1"/>
              </a:buClr>
              <a:buSzPct val="61111"/>
            </a:pPr>
            <a:r>
              <a:rPr lang="nl-NL" sz="900" b="1" dirty="0">
                <a:latin typeface="Arial"/>
                <a:ea typeface="Arial"/>
                <a:cs typeface="Arial"/>
                <a:sym typeface="Arial"/>
              </a:rPr>
              <a:t>Het doel is ruis destilleren</a:t>
            </a:r>
          </a:p>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 </a:t>
            </a:r>
          </a:p>
        </p:txBody>
      </p:sp>
      <p:pic>
        <p:nvPicPr>
          <p:cNvPr id="3" name="Google Shape;140;p21">
            <a:extLst>
              <a:ext uri="{FF2B5EF4-FFF2-40B4-BE49-F238E27FC236}">
                <a16:creationId xmlns:a16="http://schemas.microsoft.com/office/drawing/2014/main" id="{CF0051F7-EDE8-4A9F-A9E1-81ED6A66CF46}"/>
              </a:ext>
            </a:extLst>
          </p:cNvPr>
          <p:cNvPicPr preferRelativeResize="0"/>
          <p:nvPr/>
        </p:nvPicPr>
        <p:blipFill>
          <a:blip r:embed="rId3">
            <a:alphaModFix/>
          </a:blip>
          <a:stretch>
            <a:fillRect/>
          </a:stretch>
        </p:blipFill>
        <p:spPr>
          <a:xfrm>
            <a:off x="0" y="2472950"/>
            <a:ext cx="9143998" cy="2011680"/>
          </a:xfrm>
          <a:prstGeom prst="rect">
            <a:avLst/>
          </a:prstGeom>
          <a:noFill/>
          <a:ln>
            <a:noFill/>
          </a:ln>
        </p:spPr>
      </p:pic>
      <p:sp>
        <p:nvSpPr>
          <p:cNvPr id="5" name="TextBox 4">
            <a:extLst>
              <a:ext uri="{FF2B5EF4-FFF2-40B4-BE49-F238E27FC236}">
                <a16:creationId xmlns:a16="http://schemas.microsoft.com/office/drawing/2014/main" id="{CE7796AF-6FAD-90C0-B534-A598856B7010}"/>
              </a:ext>
            </a:extLst>
          </p:cNvPr>
          <p:cNvSpPr txBox="1"/>
          <p:nvPr/>
        </p:nvSpPr>
        <p:spPr>
          <a:xfrm>
            <a:off x="3329940" y="2002924"/>
            <a:ext cx="2644140" cy="338554"/>
          </a:xfrm>
          <a:prstGeom prst="rect">
            <a:avLst/>
          </a:prstGeom>
          <a:noFill/>
        </p:spPr>
        <p:txBody>
          <a:bodyPr wrap="square">
            <a:spAutoFit/>
          </a:bodyPr>
          <a:lstStyle/>
          <a:p>
            <a:pPr marL="0" indent="0" algn="l"/>
            <a:r>
              <a:rPr lang="nl-NL" sz="800" dirty="0">
                <a:solidFill>
                  <a:schemeClr val="bg1">
                    <a:lumMod val="50000"/>
                  </a:schemeClr>
                </a:solidFill>
                <a:latin typeface="Arial"/>
                <a:ea typeface="Arial"/>
                <a:cs typeface="Arial"/>
                <a:sym typeface="Arial"/>
              </a:rPr>
              <a:t>Dit weerspiegelt de onderzoeks- en analytische vaardigheden die journalisten al gebruikt. </a:t>
            </a:r>
          </a:p>
        </p:txBody>
      </p:sp>
      <p:sp>
        <p:nvSpPr>
          <p:cNvPr id="8" name="Rectangle: Rounded Corners 7">
            <a:extLst>
              <a:ext uri="{FF2B5EF4-FFF2-40B4-BE49-F238E27FC236}">
                <a16:creationId xmlns:a16="http://schemas.microsoft.com/office/drawing/2014/main" id="{4676ADDC-F575-5AC1-B5E4-BCF6464C649F}"/>
              </a:ext>
            </a:extLst>
          </p:cNvPr>
          <p:cNvSpPr/>
          <p:nvPr/>
        </p:nvSpPr>
        <p:spPr>
          <a:xfrm>
            <a:off x="4021939" y="1748954"/>
            <a:ext cx="786282" cy="20614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77C16DEF-BDDC-1344-5CDF-1F7C5F8CB968}"/>
              </a:ext>
            </a:extLst>
          </p:cNvPr>
          <p:cNvSpPr/>
          <p:nvPr/>
        </p:nvSpPr>
        <p:spPr>
          <a:xfrm>
            <a:off x="4884459" y="1748953"/>
            <a:ext cx="708622" cy="20614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4972F9F2-E600-F2A6-2299-BCB5449E176F}"/>
              </a:ext>
            </a:extLst>
          </p:cNvPr>
          <p:cNvSpPr txBox="1"/>
          <p:nvPr/>
        </p:nvSpPr>
        <p:spPr>
          <a:xfrm>
            <a:off x="3086713" y="1720809"/>
            <a:ext cx="868068" cy="276999"/>
          </a:xfrm>
          <a:prstGeom prst="rect">
            <a:avLst/>
          </a:prstGeom>
          <a:noFill/>
        </p:spPr>
        <p:txBody>
          <a:bodyPr wrap="square">
            <a:spAutoFit/>
          </a:bodyPr>
          <a:lstStyle/>
          <a:p>
            <a:pPr>
              <a:spcBef>
                <a:spcPts val="800"/>
              </a:spcBef>
              <a:buClr>
                <a:schemeClr val="dk1"/>
              </a:buClr>
              <a:buSzPct val="61111"/>
            </a:pPr>
            <a:r>
              <a:rPr lang="nl-NL" sz="1200" b="1" dirty="0">
                <a:latin typeface="Roboto" pitchFamily="2" charset="0"/>
                <a:ea typeface="Roboto" pitchFamily="2" charset="0"/>
              </a:rPr>
              <a:t>Screenen</a:t>
            </a:r>
          </a:p>
        </p:txBody>
      </p:sp>
      <p:sp>
        <p:nvSpPr>
          <p:cNvPr id="13" name="TextBox 12">
            <a:extLst>
              <a:ext uri="{FF2B5EF4-FFF2-40B4-BE49-F238E27FC236}">
                <a16:creationId xmlns:a16="http://schemas.microsoft.com/office/drawing/2014/main" id="{8486541A-677C-38C5-DAC2-5EB44B8A1732}"/>
              </a:ext>
            </a:extLst>
          </p:cNvPr>
          <p:cNvSpPr txBox="1"/>
          <p:nvPr/>
        </p:nvSpPr>
        <p:spPr>
          <a:xfrm>
            <a:off x="4031019" y="1720809"/>
            <a:ext cx="777201" cy="276999"/>
          </a:xfrm>
          <a:prstGeom prst="rect">
            <a:avLst/>
          </a:prstGeom>
          <a:noFill/>
        </p:spPr>
        <p:txBody>
          <a:bodyPr wrap="square">
            <a:spAutoFit/>
          </a:bodyPr>
          <a:lstStyle/>
          <a:p>
            <a:pPr>
              <a:spcBef>
                <a:spcPts val="800"/>
              </a:spcBef>
              <a:buClr>
                <a:schemeClr val="dk1"/>
              </a:buClr>
              <a:buSzPct val="61111"/>
            </a:pPr>
            <a:r>
              <a:rPr lang="nl-NL" sz="1200" b="1" dirty="0">
                <a:latin typeface="Roboto" pitchFamily="2" charset="0"/>
                <a:ea typeface="Roboto" pitchFamily="2" charset="0"/>
              </a:rPr>
              <a:t>Sorteren</a:t>
            </a:r>
          </a:p>
        </p:txBody>
      </p:sp>
      <p:sp>
        <p:nvSpPr>
          <p:cNvPr id="15" name="TextBox 14">
            <a:extLst>
              <a:ext uri="{FF2B5EF4-FFF2-40B4-BE49-F238E27FC236}">
                <a16:creationId xmlns:a16="http://schemas.microsoft.com/office/drawing/2014/main" id="{1C46FFDA-1559-7CD0-960E-ADC5FCF4D1CF}"/>
              </a:ext>
            </a:extLst>
          </p:cNvPr>
          <p:cNvSpPr txBox="1"/>
          <p:nvPr/>
        </p:nvSpPr>
        <p:spPr>
          <a:xfrm>
            <a:off x="4884457" y="1720809"/>
            <a:ext cx="708623" cy="276999"/>
          </a:xfrm>
          <a:prstGeom prst="rect">
            <a:avLst/>
          </a:prstGeom>
          <a:noFill/>
        </p:spPr>
        <p:txBody>
          <a:bodyPr wrap="square">
            <a:spAutoFit/>
          </a:bodyPr>
          <a:lstStyle/>
          <a:p>
            <a:pPr>
              <a:spcBef>
                <a:spcPts val="800"/>
              </a:spcBef>
              <a:buClr>
                <a:schemeClr val="dk1"/>
              </a:buClr>
              <a:buSzPct val="61111"/>
            </a:pPr>
            <a:r>
              <a:rPr lang="nl-NL" sz="1200" b="1" dirty="0">
                <a:latin typeface="Roboto" pitchFamily="2" charset="0"/>
                <a:ea typeface="Roboto" pitchFamily="2" charset="0"/>
              </a:rPr>
              <a:t>Filteren</a:t>
            </a:r>
          </a:p>
        </p:txBody>
      </p:sp>
      <p:sp>
        <p:nvSpPr>
          <p:cNvPr id="17" name="Google Shape;141;p21">
            <a:extLst>
              <a:ext uri="{FF2B5EF4-FFF2-40B4-BE49-F238E27FC236}">
                <a16:creationId xmlns:a16="http://schemas.microsoft.com/office/drawing/2014/main" id="{D3926A80-B585-6972-1709-D7BFB1E06B66}"/>
              </a:ext>
            </a:extLst>
          </p:cNvPr>
          <p:cNvSpPr txBox="1">
            <a:spLocks/>
          </p:cNvSpPr>
          <p:nvPr/>
        </p:nvSpPr>
        <p:spPr>
          <a:xfrm>
            <a:off x="2286000" y="4807725"/>
            <a:ext cx="6793800" cy="335700"/>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70000"/>
              </a:lnSpc>
            </a:pPr>
            <a:r>
              <a:rPr lang="en-US" sz="750">
                <a:solidFill>
                  <a:schemeClr val="accent3"/>
                </a:solidFill>
                <a:highlight>
                  <a:srgbClr val="FFFFFF"/>
                </a:highlight>
                <a:latin typeface="Helvetica Neue"/>
                <a:ea typeface="Helvetica Neue"/>
                <a:cs typeface="Helvetica Neue"/>
                <a:sym typeface="Helvetica Neue"/>
              </a:rPr>
              <a:t>Miller, B. H. (2018). Open Source Intelligence (OSINT): An Oxymoron? </a:t>
            </a:r>
            <a:r>
              <a:rPr lang="en-US" sz="750" i="1">
                <a:solidFill>
                  <a:schemeClr val="accent3"/>
                </a:solidFill>
                <a:highlight>
                  <a:srgbClr val="FFFFFF"/>
                </a:highlight>
                <a:latin typeface="Helvetica Neue"/>
                <a:ea typeface="Helvetica Neue"/>
                <a:cs typeface="Helvetica Neue"/>
                <a:sym typeface="Helvetica Neue"/>
              </a:rPr>
              <a:t>International Journal of Intelligence and Counterintelligence</a:t>
            </a:r>
            <a:r>
              <a:rPr lang="en-US" sz="750">
                <a:solidFill>
                  <a:schemeClr val="accent3"/>
                </a:solidFill>
                <a:highlight>
                  <a:srgbClr val="FFFFFF"/>
                </a:highlight>
                <a:latin typeface="Helvetica Neue"/>
                <a:ea typeface="Helvetica Neue"/>
                <a:cs typeface="Helvetica Neue"/>
                <a:sym typeface="Helvetica Neue"/>
              </a:rPr>
              <a:t>, </a:t>
            </a:r>
            <a:r>
              <a:rPr lang="en-US" sz="750" i="1">
                <a:solidFill>
                  <a:schemeClr val="accent3"/>
                </a:solidFill>
                <a:highlight>
                  <a:srgbClr val="FFFFFF"/>
                </a:highlight>
                <a:latin typeface="Helvetica Neue"/>
                <a:ea typeface="Helvetica Neue"/>
                <a:cs typeface="Helvetica Neue"/>
                <a:sym typeface="Helvetica Neue"/>
              </a:rPr>
              <a:t>31</a:t>
            </a:r>
            <a:r>
              <a:rPr lang="en-US" sz="750">
                <a:solidFill>
                  <a:schemeClr val="accent3"/>
                </a:solidFill>
                <a:highlight>
                  <a:srgbClr val="FFFFFF"/>
                </a:highlight>
                <a:latin typeface="Helvetica Neue"/>
                <a:ea typeface="Helvetica Neue"/>
                <a:cs typeface="Helvetica Neue"/>
                <a:sym typeface="Helvetica Neue"/>
              </a:rPr>
              <a:t>(4), 702–719. https://doi.org/10.1080/08850607.2018.1492826</a:t>
            </a:r>
            <a:endParaRPr lang="en-US" sz="1400" dirty="0">
              <a:solidFill>
                <a:schemeClr val="accent3"/>
              </a:solidFill>
            </a:endParaRPr>
          </a:p>
        </p:txBody>
      </p:sp>
      <p:sp>
        <p:nvSpPr>
          <p:cNvPr id="19" name="Google Shape;85;p13">
            <a:extLst>
              <a:ext uri="{FF2B5EF4-FFF2-40B4-BE49-F238E27FC236}">
                <a16:creationId xmlns:a16="http://schemas.microsoft.com/office/drawing/2014/main" id="{3EE8C7B8-FCF8-70EE-A10F-7653CABFF9A8}"/>
              </a:ext>
            </a:extLst>
          </p:cNvPr>
          <p:cNvSpPr txBox="1">
            <a:spLocks/>
          </p:cNvSpPr>
          <p:nvPr/>
        </p:nvSpPr>
        <p:spPr>
          <a:xfrm>
            <a:off x="1966438" y="324994"/>
            <a:ext cx="6858000" cy="77873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100000"/>
              </a:lnSpc>
            </a:pPr>
            <a:r>
              <a:rPr lang="en-US" sz="1400" dirty="0" err="1">
                <a:solidFill>
                  <a:schemeClr val="bg1">
                    <a:lumMod val="65000"/>
                  </a:schemeClr>
                </a:solidFill>
                <a:latin typeface="Roboto" pitchFamily="2" charset="0"/>
                <a:ea typeface="Roboto" pitchFamily="2" charset="0"/>
              </a:rPr>
              <a:t>Innovaties</a:t>
            </a:r>
            <a:r>
              <a:rPr lang="en-US" sz="1400" dirty="0">
                <a:solidFill>
                  <a:schemeClr val="bg1">
                    <a:lumMod val="65000"/>
                  </a:schemeClr>
                </a:solidFill>
                <a:latin typeface="Roboto" pitchFamily="2" charset="0"/>
                <a:ea typeface="Roboto" pitchFamily="2" charset="0"/>
              </a:rPr>
              <a:t> in de </a:t>
            </a:r>
            <a:r>
              <a:rPr lang="en-US" sz="1400" dirty="0" err="1">
                <a:solidFill>
                  <a:schemeClr val="bg1">
                    <a:lumMod val="65000"/>
                  </a:schemeClr>
                </a:solidFill>
                <a:latin typeface="Roboto" pitchFamily="2" charset="0"/>
                <a:ea typeface="Roboto" pitchFamily="2" charset="0"/>
              </a:rPr>
              <a:t>Journalistiek</a:t>
            </a:r>
            <a:endParaRPr lang="en-US" sz="1400" dirty="0">
              <a:solidFill>
                <a:schemeClr val="bg1">
                  <a:lumMod val="65000"/>
                </a:schemeClr>
              </a:solidFill>
              <a:latin typeface="Roboto" pitchFamily="2" charset="0"/>
              <a:ea typeface="Roboto" pitchFamily="2" charset="0"/>
            </a:endParaRPr>
          </a:p>
        </p:txBody>
      </p:sp>
    </p:spTree>
    <p:extLst>
      <p:ext uri="{BB962C8B-B14F-4D97-AF65-F5344CB8AC3E}">
        <p14:creationId xmlns:p14="http://schemas.microsoft.com/office/powerpoint/2010/main" val="275018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8" grpId="0" animBg="1"/>
      <p:bldP spid="9" grpId="0" animBg="1"/>
      <p:bldP spid="12" grpId="0"/>
      <p:bldP spid="13"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9" name="Google Shape;509;p77"/>
          <p:cNvPicPr preferRelativeResize="0"/>
          <p:nvPr/>
        </p:nvPicPr>
        <p:blipFill>
          <a:blip r:embed="rId3">
            <a:alphaModFix/>
          </a:blip>
          <a:stretch>
            <a:fillRect/>
          </a:stretch>
        </p:blipFill>
        <p:spPr>
          <a:xfrm>
            <a:off x="0" y="0"/>
            <a:ext cx="9144000" cy="5143500"/>
          </a:xfrm>
          <a:prstGeom prst="rect">
            <a:avLst/>
          </a:prstGeom>
          <a:noFill/>
          <a:ln>
            <a:noFill/>
          </a:ln>
        </p:spPr>
      </p:pic>
      <p:sp>
        <p:nvSpPr>
          <p:cNvPr id="507" name="Google Shape;507;p7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solidFill>
                  <a:schemeClr val="bg1"/>
                </a:solidFill>
                <a:latin typeface="Roboto" pitchFamily="2" charset="0"/>
                <a:ea typeface="Roboto" pitchFamily="2" charset="0"/>
              </a:rPr>
              <a:t>OSINT Challenge</a:t>
            </a:r>
            <a:endParaRPr b="1" dirty="0">
              <a:solidFill>
                <a:schemeClr val="bg1"/>
              </a:solidFill>
              <a:latin typeface="Roboto" pitchFamily="2" charset="0"/>
              <a:ea typeface="Roboto" pitchFamily="2" charset="0"/>
            </a:endParaRPr>
          </a:p>
        </p:txBody>
      </p:sp>
      <p:sp>
        <p:nvSpPr>
          <p:cNvPr id="3" name="TextBox 2">
            <a:extLst>
              <a:ext uri="{FF2B5EF4-FFF2-40B4-BE49-F238E27FC236}">
                <a16:creationId xmlns:a16="http://schemas.microsoft.com/office/drawing/2014/main" id="{4FBB5FA1-9AF7-09E4-7914-53D4B105A059}"/>
              </a:ext>
            </a:extLst>
          </p:cNvPr>
          <p:cNvSpPr txBox="1"/>
          <p:nvPr/>
        </p:nvSpPr>
        <p:spPr>
          <a:xfrm>
            <a:off x="628650" y="941723"/>
            <a:ext cx="7613650" cy="369332"/>
          </a:xfrm>
          <a:prstGeom prst="rect">
            <a:avLst/>
          </a:prstGeom>
          <a:noFill/>
        </p:spPr>
        <p:txBody>
          <a:bodyPr wrap="square" rtlCol="0">
            <a:spAutoFit/>
          </a:bodyPr>
          <a:lstStyle/>
          <a:p>
            <a:r>
              <a:rPr lang="nl-NL" sz="1800" b="1" dirty="0">
                <a:solidFill>
                  <a:schemeClr val="bg1"/>
                </a:solidFill>
                <a:latin typeface="Roboto" pitchFamily="2" charset="0"/>
                <a:ea typeface="Roboto" pitchFamily="2" charset="0"/>
              </a:rPr>
              <a:t>Aan de overkant van deze foto?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13"/>
        <p:cNvGrpSpPr/>
        <p:nvPr/>
      </p:nvGrpSpPr>
      <p:grpSpPr>
        <a:xfrm>
          <a:off x="0" y="0"/>
          <a:ext cx="0" cy="0"/>
          <a:chOff x="0" y="0"/>
          <a:chExt cx="0" cy="0"/>
        </a:xfrm>
      </p:grpSpPr>
      <p:pic>
        <p:nvPicPr>
          <p:cNvPr id="514" name="Google Shape;514;p78"/>
          <p:cNvPicPr preferRelativeResize="0"/>
          <p:nvPr/>
        </p:nvPicPr>
        <p:blipFill>
          <a:blip r:embed="rId3">
            <a:alphaModFix amt="60000"/>
          </a:blip>
          <a:stretch>
            <a:fillRect/>
          </a:stretch>
        </p:blipFill>
        <p:spPr>
          <a:xfrm>
            <a:off x="0" y="0"/>
            <a:ext cx="4000500" cy="2114550"/>
          </a:xfrm>
          <a:prstGeom prst="rect">
            <a:avLst/>
          </a:prstGeom>
          <a:noFill/>
          <a:ln>
            <a:noFill/>
          </a:ln>
        </p:spPr>
      </p:pic>
      <p:sp>
        <p:nvSpPr>
          <p:cNvPr id="515" name="Google Shape;515;p78"/>
          <p:cNvSpPr txBox="1">
            <a:spLocks noGrp="1"/>
          </p:cNvSpPr>
          <p:nvPr>
            <p:ph type="ctrTitle"/>
          </p:nvPr>
        </p:nvSpPr>
        <p:spPr>
          <a:xfrm>
            <a:off x="228600" y="3232147"/>
            <a:ext cx="3822700" cy="1790700"/>
          </a:xfrm>
          <a:prstGeom prst="rect">
            <a:avLst/>
          </a:prstGeom>
        </p:spPr>
        <p:txBody>
          <a:bodyPr spcFirstLastPara="1" wrap="square" lIns="68575" tIns="34275" rIns="68575" bIns="34275" anchor="b" anchorCtr="0">
            <a:normAutofit fontScale="90000"/>
          </a:bodyPr>
          <a:lstStyle/>
          <a:p>
            <a:pPr marL="0" lvl="0" indent="0" algn="l" rtl="0">
              <a:spcBef>
                <a:spcPts val="0"/>
              </a:spcBef>
              <a:spcAft>
                <a:spcPts val="0"/>
              </a:spcAft>
              <a:buNone/>
            </a:pPr>
            <a:r>
              <a:rPr lang="nl" dirty="0">
                <a:solidFill>
                  <a:schemeClr val="lt2"/>
                </a:solidFill>
              </a:rPr>
              <a:t>15200 W Sunset Blvd, Pacific Palisades, CA 90272, Verenigde Staten</a:t>
            </a:r>
            <a:endParaRPr dirty="0">
              <a:solidFill>
                <a:schemeClr val="lt2"/>
              </a:solidFill>
            </a:endParaRPr>
          </a:p>
        </p:txBody>
      </p:sp>
      <p:pic>
        <p:nvPicPr>
          <p:cNvPr id="516" name="Google Shape;516;p78"/>
          <p:cNvPicPr preferRelativeResize="0"/>
          <p:nvPr/>
        </p:nvPicPr>
        <p:blipFill>
          <a:blip r:embed="rId4">
            <a:alphaModFix/>
          </a:blip>
          <a:stretch>
            <a:fillRect/>
          </a:stretch>
        </p:blipFill>
        <p:spPr>
          <a:xfrm>
            <a:off x="4857063" y="190500"/>
            <a:ext cx="3571875" cy="4762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522" name="Google Shape;522;p79"/>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23" name="Google Shape;523;p79"/>
          <p:cNvPicPr preferRelativeResize="0"/>
          <p:nvPr/>
        </p:nvPicPr>
        <p:blipFill rotWithShape="1">
          <a:blip r:embed="rId3">
            <a:alphaModFix/>
          </a:blip>
          <a:srcRect t="5032" b="11786"/>
          <a:stretch/>
        </p:blipFill>
        <p:spPr>
          <a:xfrm>
            <a:off x="0" y="0"/>
            <a:ext cx="9143999" cy="5143500"/>
          </a:xfrm>
          <a:prstGeom prst="rect">
            <a:avLst/>
          </a:prstGeom>
          <a:noFill/>
          <a:ln>
            <a:noFill/>
          </a:ln>
        </p:spPr>
      </p:pic>
      <p:sp>
        <p:nvSpPr>
          <p:cNvPr id="524" name="Google Shape;524;p79"/>
          <p:cNvSpPr txBox="1"/>
          <p:nvPr/>
        </p:nvSpPr>
        <p:spPr>
          <a:xfrm>
            <a:off x="7080250" y="4054975"/>
            <a:ext cx="2063750" cy="8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6100" b="1" dirty="0">
                <a:solidFill>
                  <a:schemeClr val="lt1"/>
                </a:solidFill>
                <a:latin typeface="Calibri"/>
                <a:ea typeface="Calibri"/>
                <a:cs typeface="Calibri"/>
                <a:sym typeface="Calibri"/>
              </a:rPr>
              <a:t>Voor</a:t>
            </a:r>
            <a:endParaRPr sz="6100" b="1" dirty="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530" name="Google Shape;530;p8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31" name="Google Shape;531;p80"/>
          <p:cNvPicPr preferRelativeResize="0"/>
          <p:nvPr/>
        </p:nvPicPr>
        <p:blipFill rotWithShape="1">
          <a:blip r:embed="rId3">
            <a:alphaModFix/>
          </a:blip>
          <a:srcRect t="5907" b="9938"/>
          <a:stretch/>
        </p:blipFill>
        <p:spPr>
          <a:xfrm>
            <a:off x="-19819" y="-14175"/>
            <a:ext cx="9163819" cy="5143500"/>
          </a:xfrm>
          <a:prstGeom prst="rect">
            <a:avLst/>
          </a:prstGeom>
          <a:noFill/>
          <a:ln>
            <a:noFill/>
          </a:ln>
        </p:spPr>
      </p:pic>
      <p:sp>
        <p:nvSpPr>
          <p:cNvPr id="532" name="Google Shape;532;p80"/>
          <p:cNvSpPr txBox="1"/>
          <p:nvPr/>
        </p:nvSpPr>
        <p:spPr>
          <a:xfrm>
            <a:off x="7946700" y="4054975"/>
            <a:ext cx="1197300" cy="8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6100" b="1">
                <a:solidFill>
                  <a:schemeClr val="lt1"/>
                </a:solidFill>
                <a:latin typeface="Calibri"/>
                <a:ea typeface="Calibri"/>
                <a:cs typeface="Calibri"/>
                <a:sym typeface="Calibri"/>
              </a:rPr>
              <a:t>Na</a:t>
            </a:r>
            <a:endParaRPr sz="6100" b="1">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EDFF1F8B-6DB1-61CF-6D4E-BA43C87C7844}"/>
              </a:ext>
            </a:extLst>
          </p:cNvPr>
          <p:cNvPicPr>
            <a:picLocks noChangeAspect="1"/>
          </p:cNvPicPr>
          <p:nvPr/>
        </p:nvPicPr>
        <p:blipFill>
          <a:blip r:embed="rId4"/>
          <a:stretch>
            <a:fillRect/>
          </a:stretch>
        </p:blipFill>
        <p:spPr>
          <a:xfrm>
            <a:off x="0" y="296550"/>
            <a:ext cx="9144000" cy="45504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b="1" dirty="0">
                <a:latin typeface="Roboto" pitchFamily="2" charset="0"/>
                <a:ea typeface="Roboto" pitchFamily="2" charset="0"/>
              </a:rPr>
              <a:t>DISCUSSIE</a:t>
            </a:r>
            <a:endParaRPr b="1" dirty="0">
              <a:latin typeface="Roboto" pitchFamily="2" charset="0"/>
              <a:ea typeface="Roboto" pitchFamily="2" charset="0"/>
            </a:endParaRPr>
          </a:p>
        </p:txBody>
      </p:sp>
      <p:sp>
        <p:nvSpPr>
          <p:cNvPr id="543" name="Google Shape;543;p8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Hebben jullie ooit OSINT gebruikt voor je journalistieke producties?</a:t>
            </a:r>
            <a:endParaRPr dirty="0"/>
          </a:p>
          <a:p>
            <a:pPr lvl="0" algn="l" rtl="0">
              <a:spcBef>
                <a:spcPts val="0"/>
              </a:spcBef>
              <a:spcAft>
                <a:spcPts val="0"/>
              </a:spcAft>
              <a:buSzPts val="1400"/>
              <a:buFont typeface="Courier New" panose="02070309020205020404" pitchFamily="49" charset="0"/>
              <a:buChar char="o"/>
            </a:pPr>
            <a:r>
              <a:rPr lang="nl" dirty="0"/>
              <a:t>Hebben jullie leuke ideeën waarvoor je OSINT zou willen gebruiken?</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1" name="Google Shape;301;p4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85000" lnSpcReduction="20000"/>
          </a:bodyPr>
          <a:lstStyle/>
          <a:p>
            <a:pPr marL="0" lvl="0" indent="0" algn="l" rtl="0">
              <a:spcBef>
                <a:spcPts val="800"/>
              </a:spcBef>
              <a:spcAft>
                <a:spcPts val="0"/>
              </a:spcAft>
              <a:buClr>
                <a:schemeClr val="dk1"/>
              </a:buClr>
              <a:buSzPct val="52380"/>
              <a:buFont typeface="Arial"/>
              <a:buNone/>
            </a:pPr>
            <a:r>
              <a:rPr lang="nl"/>
              <a:t>Ethische overwegingen: Privacy en openbaar belang in evenwicht brengen</a:t>
            </a:r>
            <a:endParaRPr/>
          </a:p>
          <a:p>
            <a:pPr marL="0" lvl="0" indent="0" algn="l" rtl="0">
              <a:spcBef>
                <a:spcPts val="800"/>
              </a:spcBef>
              <a:spcAft>
                <a:spcPts val="0"/>
              </a:spcAft>
              <a:buClr>
                <a:schemeClr val="dk1"/>
              </a:buClr>
              <a:buSzPct val="52380"/>
              <a:buFont typeface="Arial"/>
              <a:buNone/>
            </a:pPr>
            <a:r>
              <a:rPr lang="nl"/>
              <a:t>Wat het betekent: OSINT is vaak gebaseerd op persoonlijke maar openbare bronnen (bijv. sociale media), wat zorgen over privacy oproept. Het artikel bespreekt de “erosie van privacy in dit internettijdperk” (p. 716) en zet dit af tegen geheimhouding, waarbij wordt opgemerkt dat zelfs open gegevens gevoelig kunnen worden wanneer ze worden geanalyseerd (p. 715).</a:t>
            </a:r>
            <a:endParaRPr/>
          </a:p>
          <a:p>
            <a:pPr marL="0" lvl="0" indent="0" algn="l" rtl="0">
              <a:spcBef>
                <a:spcPts val="800"/>
              </a:spcBef>
              <a:spcAft>
                <a:spcPts val="0"/>
              </a:spcAft>
              <a:buClr>
                <a:schemeClr val="dk1"/>
              </a:buClr>
              <a:buSzPct val="52380"/>
              <a:buFont typeface="Arial"/>
              <a:buNone/>
            </a:pPr>
            <a:r>
              <a:rPr lang="nl"/>
              <a:t>Waarom het belangrijk is voor journalisten: Iemands openbare tweet of Facebook-post gebruiken kan legaal zijn, maar het kan nog steeds inbreuk maken op de privacyverwachtingen. Je moet ethische implicaties afwegen, vooral wanneer datamining persoonlijke details onthult.</a:t>
            </a:r>
            <a:endParaRPr/>
          </a:p>
          <a:p>
            <a:pPr marL="0" lvl="0" indent="0" algn="l" rtl="0">
              <a:spcBef>
                <a:spcPts val="800"/>
              </a:spcBef>
              <a:spcAft>
                <a:spcPts val="0"/>
              </a:spcAft>
              <a:buClr>
                <a:schemeClr val="dk1"/>
              </a:buClr>
              <a:buSzPct val="52380"/>
              <a:buFont typeface="Arial"/>
              <a:buNone/>
            </a:pPr>
            <a:r>
              <a:rPr lang="nl"/>
              <a:t>Praktische toepassing: Wees transparant over je bronnen en overweeg de impact op individuen. Het citeren van een openbare blog kan bijvoorbeeld de auteur blootstellen aan onbedoelde kritiek - denk twee keer na voordat je publiceert.</a:t>
            </a:r>
            <a:endParaRPr/>
          </a:p>
          <a:p>
            <a:pPr marL="0" lvl="0" indent="0" algn="l" rtl="0">
              <a:spcBef>
                <a:spcPts val="800"/>
              </a:spcBef>
              <a:spcAft>
                <a:spcPts val="0"/>
              </a:spcAft>
              <a:buNone/>
            </a:pPr>
            <a:endParaRPr/>
          </a:p>
        </p:txBody>
      </p:sp>
      <p:sp>
        <p:nvSpPr>
          <p:cNvPr id="302" name="Google Shape;302;p44"/>
          <p:cNvSpPr txBox="1">
            <a:spLocks noGrp="1"/>
          </p:cNvSpPr>
          <p:nvPr>
            <p:ph type="subTitle" idx="4294967295"/>
          </p:nvPr>
        </p:nvSpPr>
        <p:spPr>
          <a:xfrm>
            <a:off x="2286000" y="4807725"/>
            <a:ext cx="6793800" cy="335700"/>
          </a:xfrm>
          <a:prstGeom prst="rect">
            <a:avLst/>
          </a:prstGeom>
        </p:spPr>
        <p:txBody>
          <a:bodyPr spcFirstLastPara="1" wrap="square" lIns="68575" tIns="34275" rIns="68575" bIns="34275" anchor="t" anchorCtr="0">
            <a:normAutofit/>
          </a:bodyPr>
          <a:lstStyle/>
          <a:p>
            <a:pPr marL="0" lvl="0" indent="0" algn="r" rtl="0">
              <a:lnSpc>
                <a:spcPct val="70000"/>
              </a:lnSpc>
              <a:spcBef>
                <a:spcPts val="800"/>
              </a:spcBef>
              <a:spcAft>
                <a:spcPts val="0"/>
              </a:spcAft>
              <a:buNone/>
            </a:pPr>
            <a:r>
              <a:rPr lang="nl" sz="750">
                <a:solidFill>
                  <a:schemeClr val="accent3"/>
                </a:solidFill>
                <a:highlight>
                  <a:srgbClr val="FFFFFF"/>
                </a:highlight>
                <a:latin typeface="Helvetica Neue"/>
                <a:ea typeface="Helvetica Neue"/>
                <a:cs typeface="Helvetica Neue"/>
                <a:sym typeface="Helvetica Neue"/>
              </a:rPr>
              <a:t>Miller, B. H. (2018). Open Source Intelligence (OSINT): An Oxymoron? </a:t>
            </a:r>
            <a:r>
              <a:rPr lang="nl" sz="750" i="1">
                <a:solidFill>
                  <a:schemeClr val="accent3"/>
                </a:solidFill>
                <a:highlight>
                  <a:srgbClr val="FFFFFF"/>
                </a:highlight>
                <a:latin typeface="Helvetica Neue"/>
                <a:ea typeface="Helvetica Neue"/>
                <a:cs typeface="Helvetica Neue"/>
                <a:sym typeface="Helvetica Neue"/>
              </a:rPr>
              <a:t>International Journal of Intelligence and Counterintelligence</a:t>
            </a:r>
            <a:r>
              <a:rPr lang="nl" sz="750">
                <a:solidFill>
                  <a:schemeClr val="accent3"/>
                </a:solidFill>
                <a:highlight>
                  <a:srgbClr val="FFFFFF"/>
                </a:highlight>
                <a:latin typeface="Helvetica Neue"/>
                <a:ea typeface="Helvetica Neue"/>
                <a:cs typeface="Helvetica Neue"/>
                <a:sym typeface="Helvetica Neue"/>
              </a:rPr>
              <a:t>, </a:t>
            </a:r>
            <a:r>
              <a:rPr lang="nl" sz="750" i="1">
                <a:solidFill>
                  <a:schemeClr val="accent3"/>
                </a:solidFill>
                <a:highlight>
                  <a:srgbClr val="FFFFFF"/>
                </a:highlight>
                <a:latin typeface="Helvetica Neue"/>
                <a:ea typeface="Helvetica Neue"/>
                <a:cs typeface="Helvetica Neue"/>
                <a:sym typeface="Helvetica Neue"/>
              </a:rPr>
              <a:t>31</a:t>
            </a:r>
            <a:r>
              <a:rPr lang="nl" sz="750">
                <a:solidFill>
                  <a:schemeClr val="accent3"/>
                </a:solidFill>
                <a:highlight>
                  <a:srgbClr val="FFFFFF"/>
                </a:highlight>
                <a:latin typeface="Helvetica Neue"/>
                <a:ea typeface="Helvetica Neue"/>
                <a:cs typeface="Helvetica Neue"/>
                <a:sym typeface="Helvetica Neue"/>
              </a:rPr>
              <a:t>(4), 702–719. https://doi.org/10.1080/08850607.2018.1492826</a:t>
            </a:r>
            <a:endParaRPr sz="1400">
              <a:solidFill>
                <a:schemeClr val="accent3"/>
              </a:solidFill>
            </a:endParaRPr>
          </a:p>
        </p:txBody>
      </p:sp>
      <p:sp>
        <p:nvSpPr>
          <p:cNvPr id="2" name="Google Shape;84;p13">
            <a:extLst>
              <a:ext uri="{FF2B5EF4-FFF2-40B4-BE49-F238E27FC236}">
                <a16:creationId xmlns:a16="http://schemas.microsoft.com/office/drawing/2014/main" id="{E962B80E-3033-E71E-0AEC-D09195090D3A}"/>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893F8B0F-4991-024D-F85C-F82E41468632}"/>
              </a:ext>
            </a:extLst>
          </p:cNvPr>
          <p:cNvSpPr/>
          <p:nvPr/>
        </p:nvSpPr>
        <p:spPr>
          <a:xfrm>
            <a:off x="683437" y="2796291"/>
            <a:ext cx="708622"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Rounded Corners 12">
            <a:extLst>
              <a:ext uri="{FF2B5EF4-FFF2-40B4-BE49-F238E27FC236}">
                <a16:creationId xmlns:a16="http://schemas.microsoft.com/office/drawing/2014/main" id="{EFA355B5-E28F-7E6D-0B25-0E6B64818329}"/>
              </a:ext>
            </a:extLst>
          </p:cNvPr>
          <p:cNvSpPr/>
          <p:nvPr/>
        </p:nvSpPr>
        <p:spPr>
          <a:xfrm>
            <a:off x="683437" y="3517106"/>
            <a:ext cx="1626626"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Rounded Corners 13">
            <a:extLst>
              <a:ext uri="{FF2B5EF4-FFF2-40B4-BE49-F238E27FC236}">
                <a16:creationId xmlns:a16="http://schemas.microsoft.com/office/drawing/2014/main" id="{BF7204EA-601B-FEAC-12CD-1239696719D7}"/>
              </a:ext>
            </a:extLst>
          </p:cNvPr>
          <p:cNvSpPr/>
          <p:nvPr/>
        </p:nvSpPr>
        <p:spPr>
          <a:xfrm>
            <a:off x="2775070" y="3517107"/>
            <a:ext cx="1111130" cy="16486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CAA0565A-9F81-5FE4-B91A-AF0459A06434}"/>
              </a:ext>
            </a:extLst>
          </p:cNvPr>
          <p:cNvSpPr/>
          <p:nvPr/>
        </p:nvSpPr>
        <p:spPr>
          <a:xfrm>
            <a:off x="2775070" y="2796291"/>
            <a:ext cx="1306830" cy="16486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ectangle: Rounded Corners 15">
            <a:extLst>
              <a:ext uri="{FF2B5EF4-FFF2-40B4-BE49-F238E27FC236}">
                <a16:creationId xmlns:a16="http://schemas.microsoft.com/office/drawing/2014/main" id="{208C83E0-41E9-6A3B-3258-B0CAB3874A84}"/>
              </a:ext>
            </a:extLst>
          </p:cNvPr>
          <p:cNvSpPr/>
          <p:nvPr/>
        </p:nvSpPr>
        <p:spPr>
          <a:xfrm>
            <a:off x="2775069" y="1910614"/>
            <a:ext cx="2723197"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F73482FC-CA83-9C30-7712-8522D4DCECB2}"/>
              </a:ext>
            </a:extLst>
          </p:cNvPr>
          <p:cNvSpPr/>
          <p:nvPr/>
        </p:nvSpPr>
        <p:spPr>
          <a:xfrm>
            <a:off x="683437" y="1910615"/>
            <a:ext cx="708622"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9" name="Google Shape;169;p25"/>
          <p:cNvSpPr txBox="1">
            <a:spLocks noGrp="1"/>
          </p:cNvSpPr>
          <p:nvPr>
            <p:ph type="body" idx="1"/>
          </p:nvPr>
        </p:nvSpPr>
        <p:spPr>
          <a:xfrm>
            <a:off x="628650" y="1189800"/>
            <a:ext cx="3364230" cy="3953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400" dirty="0">
                <a:latin typeface="Roboto" pitchFamily="2" charset="0"/>
                <a:ea typeface="Roboto" pitchFamily="2" charset="0"/>
              </a:rPr>
              <a:t>Zes categorieën (Richelson, 2016)</a:t>
            </a:r>
          </a:p>
        </p:txBody>
      </p:sp>
      <p:sp>
        <p:nvSpPr>
          <p:cNvPr id="170" name="Google Shape;170;p25"/>
          <p:cNvSpPr txBox="1"/>
          <p:nvPr/>
        </p:nvSpPr>
        <p:spPr>
          <a:xfrm>
            <a:off x="4497000" y="4797300"/>
            <a:ext cx="4647000" cy="346200"/>
          </a:xfrm>
          <a:prstGeom prst="rect">
            <a:avLst/>
          </a:prstGeom>
          <a:noFill/>
          <a:ln>
            <a:noFill/>
          </a:ln>
        </p:spPr>
        <p:txBody>
          <a:bodyPr spcFirstLastPara="1" wrap="square" lIns="91425" tIns="91425" rIns="91425" bIns="91425" anchor="ctr" anchorCtr="0">
            <a:spAutoFit/>
          </a:bodyPr>
          <a:lstStyle/>
          <a:p>
            <a:pPr marL="0" marR="0" lvl="0" indent="0" algn="r" rtl="0">
              <a:lnSpc>
                <a:spcPct val="70000"/>
              </a:lnSpc>
              <a:spcBef>
                <a:spcPts val="80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Richelson, J. T. (2018). The U.S. intelligence community. In Routledge eBooks. https://doi.org/10.4324/9780429494321</a:t>
            </a:r>
            <a:endParaRPr sz="750" dirty="0">
              <a:solidFill>
                <a:schemeClr val="accent3"/>
              </a:solidFill>
              <a:highlight>
                <a:srgbClr val="FFFFFF"/>
              </a:highlight>
              <a:latin typeface="Helvetica Neue"/>
              <a:ea typeface="Helvetica Neue"/>
              <a:cs typeface="Helvetica Neue"/>
              <a:sym typeface="Helvetica Neue"/>
            </a:endParaRPr>
          </a:p>
        </p:txBody>
      </p:sp>
      <p:sp>
        <p:nvSpPr>
          <p:cNvPr id="2" name="Google Shape;84;p13">
            <a:extLst>
              <a:ext uri="{FF2B5EF4-FFF2-40B4-BE49-F238E27FC236}">
                <a16:creationId xmlns:a16="http://schemas.microsoft.com/office/drawing/2014/main" id="{CFE3B5F0-A1E9-4917-4C64-B7E4A617BFCF}"/>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INFORMATIE BRONNEN</a:t>
            </a:r>
            <a:endParaRPr lang="en-US" b="1" dirty="0">
              <a:latin typeface="Roboto" pitchFamily="2" charset="0"/>
              <a:ea typeface="Roboto" pitchFamily="2" charset="0"/>
              <a:cs typeface="Roboto"/>
              <a:sym typeface="Roboto"/>
            </a:endParaRPr>
          </a:p>
        </p:txBody>
      </p:sp>
      <p:sp>
        <p:nvSpPr>
          <p:cNvPr id="5" name="Google Shape;111;p17">
            <a:extLst>
              <a:ext uri="{FF2B5EF4-FFF2-40B4-BE49-F238E27FC236}">
                <a16:creationId xmlns:a16="http://schemas.microsoft.com/office/drawing/2014/main" id="{5C9F2DB6-0D37-9FCB-7E51-45F6C3133906}"/>
              </a:ext>
            </a:extLst>
          </p:cNvPr>
          <p:cNvSpPr txBox="1">
            <a:spLocks/>
          </p:cNvSpPr>
          <p:nvPr/>
        </p:nvSpPr>
        <p:spPr>
          <a:xfrm>
            <a:off x="717670" y="1803083"/>
            <a:ext cx="2173605" cy="288454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050" b="1" dirty="0">
                <a:solidFill>
                  <a:srgbClr val="202122"/>
                </a:solidFill>
                <a:latin typeface="Roboto" pitchFamily="2" charset="0"/>
                <a:ea typeface="Roboto" pitchFamily="2" charset="0"/>
                <a:cs typeface="Arial"/>
                <a:sym typeface="Arial"/>
              </a:rPr>
              <a:t>Media: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Kranten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Radio</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TV</a:t>
            </a:r>
          </a:p>
          <a:p>
            <a:pPr marL="0" indent="0">
              <a:spcBef>
                <a:spcPts val="100"/>
              </a:spcBef>
              <a:buNone/>
            </a:pPr>
            <a:endParaRPr lang="nl-NL" sz="1050" dirty="0">
              <a:solidFill>
                <a:srgbClr val="202122"/>
              </a:solidFill>
              <a:latin typeface="Roboto" pitchFamily="2" charset="0"/>
              <a:ea typeface="Roboto" pitchFamily="2" charset="0"/>
              <a:cs typeface="Arial"/>
              <a:sym typeface="Arial"/>
            </a:endParaRPr>
          </a:p>
          <a:p>
            <a:pPr marL="0" indent="0">
              <a:buNone/>
            </a:pPr>
            <a:r>
              <a:rPr lang="nl-NL" sz="1050" b="1" dirty="0">
                <a:solidFill>
                  <a:srgbClr val="202122"/>
                </a:solidFill>
                <a:latin typeface="Roboto" pitchFamily="2" charset="0"/>
                <a:ea typeface="Roboto" pitchFamily="2" charset="0"/>
                <a:cs typeface="Arial"/>
                <a:sym typeface="Arial"/>
              </a:rPr>
              <a:t>Internet: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Sites </a:t>
            </a:r>
          </a:p>
          <a:p>
            <a:pPr marL="171450" indent="-171450">
              <a:spcBef>
                <a:spcPts val="100"/>
              </a:spcBef>
              <a:buFont typeface="Courier New" panose="02070309020205020404" pitchFamily="49" charset="0"/>
              <a:buChar char="o"/>
            </a:pPr>
            <a:r>
              <a:rPr lang="nl-NL" sz="1050" dirty="0" err="1">
                <a:solidFill>
                  <a:srgbClr val="202122"/>
                </a:solidFill>
                <a:latin typeface="Roboto" pitchFamily="2" charset="0"/>
                <a:ea typeface="Roboto" pitchFamily="2" charset="0"/>
                <a:cs typeface="Arial"/>
                <a:sym typeface="Arial"/>
              </a:rPr>
              <a:t>social</a:t>
            </a:r>
            <a:r>
              <a:rPr lang="nl-NL" sz="1050" dirty="0">
                <a:solidFill>
                  <a:srgbClr val="202122"/>
                </a:solidFill>
                <a:latin typeface="Roboto" pitchFamily="2" charset="0"/>
                <a:ea typeface="Roboto" pitchFamily="2" charset="0"/>
                <a:cs typeface="Arial"/>
                <a:sym typeface="Arial"/>
              </a:rPr>
              <a:t> media</a:t>
            </a:r>
          </a:p>
          <a:p>
            <a:pPr marL="171450" indent="-171450">
              <a:spcBef>
                <a:spcPts val="100"/>
              </a:spcBef>
              <a:buFont typeface="Courier New" panose="02070309020205020404" pitchFamily="49" charset="0"/>
              <a:buChar char="o"/>
            </a:pPr>
            <a:endParaRPr lang="nl-NL" sz="1050" dirty="0">
              <a:solidFill>
                <a:srgbClr val="202122"/>
              </a:solidFill>
              <a:latin typeface="Roboto" pitchFamily="2" charset="0"/>
              <a:ea typeface="Roboto" pitchFamily="2" charset="0"/>
              <a:cs typeface="Arial"/>
              <a:sym typeface="Arial"/>
            </a:endParaRPr>
          </a:p>
          <a:p>
            <a:pPr marL="0" indent="0">
              <a:buNone/>
            </a:pPr>
            <a:r>
              <a:rPr lang="nl-NL" sz="1050" b="1" dirty="0">
                <a:solidFill>
                  <a:srgbClr val="202122"/>
                </a:solidFill>
                <a:latin typeface="Roboto" pitchFamily="2" charset="0"/>
                <a:ea typeface="Roboto" pitchFamily="2" charset="0"/>
                <a:cs typeface="Arial"/>
                <a:sym typeface="Arial"/>
              </a:rPr>
              <a:t>Publieke overheidsdata: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Overheidsdocumenten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begrotingen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speeches</a:t>
            </a:r>
          </a:p>
        </p:txBody>
      </p:sp>
      <p:sp>
        <p:nvSpPr>
          <p:cNvPr id="8" name="Google Shape;111;p17">
            <a:extLst>
              <a:ext uri="{FF2B5EF4-FFF2-40B4-BE49-F238E27FC236}">
                <a16:creationId xmlns:a16="http://schemas.microsoft.com/office/drawing/2014/main" id="{037482D9-9B7D-6048-84E1-5EDCE47C02B1}"/>
              </a:ext>
            </a:extLst>
          </p:cNvPr>
          <p:cNvSpPr txBox="1">
            <a:spLocks/>
          </p:cNvSpPr>
          <p:nvPr/>
        </p:nvSpPr>
        <p:spPr>
          <a:xfrm>
            <a:off x="2775070" y="1803083"/>
            <a:ext cx="2723198" cy="288454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050" b="1" dirty="0">
                <a:solidFill>
                  <a:srgbClr val="202122"/>
                </a:solidFill>
                <a:latin typeface="Roboto" pitchFamily="2" charset="0"/>
                <a:ea typeface="Roboto" pitchFamily="2" charset="0"/>
                <a:cs typeface="Arial"/>
                <a:sym typeface="Arial"/>
              </a:rPr>
              <a:t>Professionele en academische publicaties: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Artikelen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theses</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conferenties</a:t>
            </a:r>
          </a:p>
          <a:p>
            <a:pPr marL="0" indent="0">
              <a:spcBef>
                <a:spcPts val="100"/>
              </a:spcBef>
              <a:buNone/>
            </a:pPr>
            <a:endParaRPr lang="nl-NL" sz="1050" dirty="0">
              <a:solidFill>
                <a:srgbClr val="202122"/>
              </a:solidFill>
              <a:latin typeface="Roboto" pitchFamily="2" charset="0"/>
              <a:ea typeface="Roboto" pitchFamily="2" charset="0"/>
              <a:cs typeface="Arial"/>
              <a:sym typeface="Arial"/>
            </a:endParaRPr>
          </a:p>
          <a:p>
            <a:pPr marL="0" indent="0">
              <a:buNone/>
            </a:pPr>
            <a:r>
              <a:rPr lang="nl-NL" sz="1050" b="1" dirty="0">
                <a:solidFill>
                  <a:srgbClr val="202122"/>
                </a:solidFill>
                <a:latin typeface="Roboto" pitchFamily="2" charset="0"/>
                <a:ea typeface="Roboto" pitchFamily="2" charset="0"/>
                <a:cs typeface="Arial"/>
                <a:sym typeface="Arial"/>
              </a:rPr>
              <a:t>Commerciële data: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Satellietbeelden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financiële data</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databases</a:t>
            </a:r>
          </a:p>
          <a:p>
            <a:pPr marL="0" indent="0">
              <a:buNone/>
            </a:pPr>
            <a:r>
              <a:rPr lang="nl-NL" sz="1050" b="1" dirty="0" err="1">
                <a:solidFill>
                  <a:srgbClr val="202122"/>
                </a:solidFill>
                <a:latin typeface="Roboto" pitchFamily="2" charset="0"/>
                <a:ea typeface="Roboto" pitchFamily="2" charset="0"/>
                <a:cs typeface="Arial"/>
                <a:sym typeface="Arial"/>
              </a:rPr>
              <a:t>Grey</a:t>
            </a:r>
            <a:r>
              <a:rPr lang="nl-NL" sz="1050" b="1" dirty="0">
                <a:solidFill>
                  <a:srgbClr val="202122"/>
                </a:solidFill>
                <a:latin typeface="Roboto" pitchFamily="2" charset="0"/>
                <a:ea typeface="Roboto" pitchFamily="2" charset="0"/>
                <a:cs typeface="Arial"/>
                <a:sym typeface="Arial"/>
              </a:rPr>
              <a:t> </a:t>
            </a:r>
            <a:r>
              <a:rPr lang="nl-NL" sz="1050" b="1" dirty="0" err="1">
                <a:solidFill>
                  <a:srgbClr val="202122"/>
                </a:solidFill>
                <a:latin typeface="Roboto" pitchFamily="2" charset="0"/>
                <a:ea typeface="Roboto" pitchFamily="2" charset="0"/>
                <a:cs typeface="Arial"/>
                <a:sym typeface="Arial"/>
              </a:rPr>
              <a:t>literature</a:t>
            </a:r>
            <a:r>
              <a:rPr lang="nl-NL" sz="1050" b="1" dirty="0">
                <a:solidFill>
                  <a:srgbClr val="202122"/>
                </a:solidFill>
                <a:latin typeface="Roboto" pitchFamily="2" charset="0"/>
                <a:ea typeface="Roboto" pitchFamily="2" charset="0"/>
                <a:cs typeface="Arial"/>
                <a:sym typeface="Arial"/>
              </a:rPr>
              <a:t>: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Ongepubliceerde werken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patenten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technische documenten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6CEF750-EEE2-FCC9-30B9-66B215F8E006}"/>
            </a:ext>
          </a:extLst>
        </p:cNvPr>
        <p:cNvGrpSpPr/>
        <p:nvPr/>
      </p:nvGrpSpPr>
      <p:grpSpPr>
        <a:xfrm>
          <a:off x="0" y="0"/>
          <a:ext cx="0" cy="0"/>
          <a:chOff x="0" y="0"/>
          <a:chExt cx="0" cy="0"/>
        </a:xfrm>
      </p:grpSpPr>
      <p:pic>
        <p:nvPicPr>
          <p:cNvPr id="177" name="Google Shape;177;p26">
            <a:extLst>
              <a:ext uri="{FF2B5EF4-FFF2-40B4-BE49-F238E27FC236}">
                <a16:creationId xmlns:a16="http://schemas.microsoft.com/office/drawing/2014/main" id="{9E9F0AC9-4DE9-D2A1-BB59-2308E9876CEE}"/>
              </a:ext>
            </a:extLst>
          </p:cNvPr>
          <p:cNvPicPr preferRelativeResize="0"/>
          <p:nvPr/>
        </p:nvPicPr>
        <p:blipFill>
          <a:blip r:embed="rId3">
            <a:alphaModFix/>
          </a:blip>
          <a:stretch>
            <a:fillRect/>
          </a:stretch>
        </p:blipFill>
        <p:spPr>
          <a:xfrm>
            <a:off x="2671989" y="173975"/>
            <a:ext cx="2186738" cy="4795550"/>
          </a:xfrm>
          <a:prstGeom prst="rect">
            <a:avLst/>
          </a:prstGeom>
          <a:noFill/>
          <a:ln>
            <a:noFill/>
          </a:ln>
        </p:spPr>
      </p:pic>
      <p:sp>
        <p:nvSpPr>
          <p:cNvPr id="178" name="Google Shape;178;p26">
            <a:extLst>
              <a:ext uri="{FF2B5EF4-FFF2-40B4-BE49-F238E27FC236}">
                <a16:creationId xmlns:a16="http://schemas.microsoft.com/office/drawing/2014/main" id="{47ABF6AB-1FD2-152D-A949-99584CD2A833}"/>
              </a:ext>
            </a:extLst>
          </p:cNvPr>
          <p:cNvSpPr txBox="1"/>
          <p:nvPr/>
        </p:nvSpPr>
        <p:spPr>
          <a:xfrm>
            <a:off x="7033600" y="4669525"/>
            <a:ext cx="2053200" cy="300000"/>
          </a:xfrm>
          <a:prstGeom prst="rect">
            <a:avLst/>
          </a:prstGeom>
          <a:noFill/>
          <a:ln>
            <a:noFill/>
          </a:ln>
        </p:spPr>
        <p:txBody>
          <a:bodyPr spcFirstLastPara="1" wrap="square" lIns="91425" tIns="91425" rIns="91425" bIns="91425" anchor="ctr" anchorCtr="0">
            <a:spAutoFit/>
          </a:bodyPr>
          <a:lstStyle/>
          <a:p>
            <a:pPr marL="0" lvl="0" indent="-457200" algn="r" rtl="0">
              <a:lnSpc>
                <a:spcPct val="200000"/>
              </a:lnSpc>
              <a:spcBef>
                <a:spcPts val="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OSINT Framework. (z.d.). https://osintframework.com/</a:t>
            </a:r>
            <a:endParaRPr sz="750" dirty="0">
              <a:solidFill>
                <a:schemeClr val="accent3"/>
              </a:solidFill>
              <a:highlight>
                <a:srgbClr val="FFFFFF"/>
              </a:highlight>
              <a:latin typeface="Helvetica Neue"/>
              <a:ea typeface="Helvetica Neue"/>
              <a:cs typeface="Helvetica Neue"/>
              <a:sym typeface="Helvetica Neue"/>
            </a:endParaRPr>
          </a:p>
        </p:txBody>
      </p:sp>
      <p:sp>
        <p:nvSpPr>
          <p:cNvPr id="3" name="Google Shape;84;p13">
            <a:extLst>
              <a:ext uri="{FF2B5EF4-FFF2-40B4-BE49-F238E27FC236}">
                <a16:creationId xmlns:a16="http://schemas.microsoft.com/office/drawing/2014/main" id="{F156CE2C-1219-9BA7-F89A-3BA0A731029C}"/>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TOOLS</a:t>
            </a:r>
            <a:endParaRPr lang="en-US" b="1" dirty="0">
              <a:latin typeface="Roboto" pitchFamily="2" charset="0"/>
              <a:ea typeface="Roboto" pitchFamily="2" charset="0"/>
              <a:cs typeface="Roboto"/>
              <a:sym typeface="Roboto"/>
            </a:endParaRPr>
          </a:p>
        </p:txBody>
      </p:sp>
      <p:sp>
        <p:nvSpPr>
          <p:cNvPr id="5" name="Google Shape;119;p18">
            <a:extLst>
              <a:ext uri="{FF2B5EF4-FFF2-40B4-BE49-F238E27FC236}">
                <a16:creationId xmlns:a16="http://schemas.microsoft.com/office/drawing/2014/main" id="{F4EA4BC7-9763-64E6-3B6B-91512F8B4084}"/>
              </a:ext>
            </a:extLst>
          </p:cNvPr>
          <p:cNvSpPr txBox="1">
            <a:spLocks/>
          </p:cNvSpPr>
          <p:nvPr/>
        </p:nvSpPr>
        <p:spPr>
          <a:xfrm>
            <a:off x="602020" y="1069529"/>
            <a:ext cx="1764943" cy="88093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Font typeface="Arial"/>
              <a:buNone/>
            </a:pPr>
            <a:r>
              <a:rPr lang="nl-NL" sz="1100" b="1" dirty="0">
                <a:latin typeface="Roboto" pitchFamily="2" charset="0"/>
                <a:ea typeface="Roboto" pitchFamily="2" charset="0"/>
              </a:rPr>
              <a:t>Voorbeeld: </a:t>
            </a:r>
            <a:r>
              <a:rPr lang="nl-NL" sz="1100" i="1" dirty="0">
                <a:latin typeface="Roboto" pitchFamily="2" charset="0"/>
                <a:ea typeface="Roboto" pitchFamily="2" charset="0"/>
              </a:rPr>
              <a:t>”Hoe vind ik een vliegtuig?”</a:t>
            </a:r>
          </a:p>
        </p:txBody>
      </p:sp>
      <p:pic>
        <p:nvPicPr>
          <p:cNvPr id="7" name="Google Shape;185;p27">
            <a:extLst>
              <a:ext uri="{FF2B5EF4-FFF2-40B4-BE49-F238E27FC236}">
                <a16:creationId xmlns:a16="http://schemas.microsoft.com/office/drawing/2014/main" id="{65FE6902-9145-7376-8B70-ACD4CB278BD3}"/>
              </a:ext>
            </a:extLst>
          </p:cNvPr>
          <p:cNvPicPr preferRelativeResize="0"/>
          <p:nvPr/>
        </p:nvPicPr>
        <p:blipFill rotWithShape="1">
          <a:blip r:embed="rId4">
            <a:alphaModFix/>
          </a:blip>
          <a:srcRect l="36057" t="2999" b="36954"/>
          <a:stretch/>
        </p:blipFill>
        <p:spPr>
          <a:xfrm>
            <a:off x="4574179" y="345252"/>
            <a:ext cx="3399043" cy="2835897"/>
          </a:xfrm>
          <a:prstGeom prst="rect">
            <a:avLst/>
          </a:prstGeom>
          <a:noFill/>
          <a:ln>
            <a:noFill/>
          </a:ln>
        </p:spPr>
      </p:pic>
    </p:spTree>
    <p:extLst>
      <p:ext uri="{BB962C8B-B14F-4D97-AF65-F5344CB8AC3E}">
        <p14:creationId xmlns:p14="http://schemas.microsoft.com/office/powerpoint/2010/main" val="2060032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FCEE8F-912E-DAB2-FE4D-85BF98528092}"/>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F015E4B-7EC0-4B20-4EBD-A91AA9032A7C}"/>
              </a:ext>
            </a:extLst>
          </p:cNvPr>
          <p:cNvSpPr/>
          <p:nvPr/>
        </p:nvSpPr>
        <p:spPr>
          <a:xfrm>
            <a:off x="628651" y="2601896"/>
            <a:ext cx="2735378"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Rounded Corners 11">
            <a:extLst>
              <a:ext uri="{FF2B5EF4-FFF2-40B4-BE49-F238E27FC236}">
                <a16:creationId xmlns:a16="http://schemas.microsoft.com/office/drawing/2014/main" id="{81054B61-72FF-C75D-7FD4-0E5918498C6E}"/>
              </a:ext>
            </a:extLst>
          </p:cNvPr>
          <p:cNvSpPr/>
          <p:nvPr/>
        </p:nvSpPr>
        <p:spPr>
          <a:xfrm>
            <a:off x="628651" y="2823708"/>
            <a:ext cx="1989419"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Rounded Corners 12">
            <a:extLst>
              <a:ext uri="{FF2B5EF4-FFF2-40B4-BE49-F238E27FC236}">
                <a16:creationId xmlns:a16="http://schemas.microsoft.com/office/drawing/2014/main" id="{A2263E4D-7590-9D91-4B08-78ED55F352D4}"/>
              </a:ext>
            </a:extLst>
          </p:cNvPr>
          <p:cNvSpPr/>
          <p:nvPr/>
        </p:nvSpPr>
        <p:spPr>
          <a:xfrm>
            <a:off x="628651" y="3055146"/>
            <a:ext cx="1888355"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Rounded Corners 13">
            <a:extLst>
              <a:ext uri="{FF2B5EF4-FFF2-40B4-BE49-F238E27FC236}">
                <a16:creationId xmlns:a16="http://schemas.microsoft.com/office/drawing/2014/main" id="{06EAD6C5-A58E-E911-EB4B-AC772F592329}"/>
              </a:ext>
            </a:extLst>
          </p:cNvPr>
          <p:cNvSpPr/>
          <p:nvPr/>
        </p:nvSpPr>
        <p:spPr>
          <a:xfrm>
            <a:off x="628651" y="3276958"/>
            <a:ext cx="1734351"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8A175E84-6F4A-30F6-8B8B-29BBA56CE98E}"/>
              </a:ext>
            </a:extLst>
          </p:cNvPr>
          <p:cNvSpPr/>
          <p:nvPr/>
        </p:nvSpPr>
        <p:spPr>
          <a:xfrm>
            <a:off x="628650" y="3730168"/>
            <a:ext cx="2735378"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8" name="Google Shape;178;p26">
            <a:extLst>
              <a:ext uri="{FF2B5EF4-FFF2-40B4-BE49-F238E27FC236}">
                <a16:creationId xmlns:a16="http://schemas.microsoft.com/office/drawing/2014/main" id="{1BACF32E-26C2-9DBB-6823-1E330E93BD59}"/>
              </a:ext>
            </a:extLst>
          </p:cNvPr>
          <p:cNvSpPr txBox="1"/>
          <p:nvPr/>
        </p:nvSpPr>
        <p:spPr>
          <a:xfrm>
            <a:off x="4867916" y="4579099"/>
            <a:ext cx="2053200" cy="300000"/>
          </a:xfrm>
          <a:prstGeom prst="rect">
            <a:avLst/>
          </a:prstGeom>
          <a:noFill/>
          <a:ln>
            <a:noFill/>
          </a:ln>
        </p:spPr>
        <p:txBody>
          <a:bodyPr spcFirstLastPara="1" wrap="square" lIns="91425" tIns="91425" rIns="91425" bIns="91425" anchor="ctr" anchorCtr="0">
            <a:spAutoFit/>
          </a:bodyPr>
          <a:lstStyle/>
          <a:p>
            <a:pPr marL="0" lvl="0" indent="-457200" algn="r" rtl="0">
              <a:lnSpc>
                <a:spcPct val="200000"/>
              </a:lnSpc>
              <a:spcBef>
                <a:spcPts val="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OSINT Framework. (z.d.). https://osintframework.com/</a:t>
            </a:r>
            <a:endParaRPr sz="750" dirty="0">
              <a:solidFill>
                <a:schemeClr val="accent3"/>
              </a:solidFill>
              <a:highlight>
                <a:srgbClr val="FFFFFF"/>
              </a:highlight>
              <a:latin typeface="Helvetica Neue"/>
              <a:ea typeface="Helvetica Neue"/>
              <a:cs typeface="Helvetica Neue"/>
              <a:sym typeface="Helvetica Neue"/>
            </a:endParaRPr>
          </a:p>
        </p:txBody>
      </p:sp>
      <p:sp>
        <p:nvSpPr>
          <p:cNvPr id="3" name="Google Shape;84;p13">
            <a:extLst>
              <a:ext uri="{FF2B5EF4-FFF2-40B4-BE49-F238E27FC236}">
                <a16:creationId xmlns:a16="http://schemas.microsoft.com/office/drawing/2014/main" id="{9033BE61-110D-6750-4C9B-CC41C9C3D68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Belangrijkste tools</a:t>
            </a:r>
            <a:endParaRPr lang="en-US" b="1" dirty="0">
              <a:latin typeface="Roboto" pitchFamily="2" charset="0"/>
              <a:ea typeface="Roboto" pitchFamily="2" charset="0"/>
              <a:cs typeface="Roboto"/>
              <a:sym typeface="Roboto"/>
            </a:endParaRPr>
          </a:p>
        </p:txBody>
      </p:sp>
      <p:sp>
        <p:nvSpPr>
          <p:cNvPr id="4" name="Rectangle: Rounded Corners 3">
            <a:extLst>
              <a:ext uri="{FF2B5EF4-FFF2-40B4-BE49-F238E27FC236}">
                <a16:creationId xmlns:a16="http://schemas.microsoft.com/office/drawing/2014/main" id="{1AC66F97-D9D8-922A-75E1-95DCFF6C5DF8}"/>
              </a:ext>
            </a:extLst>
          </p:cNvPr>
          <p:cNvSpPr/>
          <p:nvPr/>
        </p:nvSpPr>
        <p:spPr>
          <a:xfrm>
            <a:off x="628651" y="1703650"/>
            <a:ext cx="1118334"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Google Shape;111;p17">
            <a:extLst>
              <a:ext uri="{FF2B5EF4-FFF2-40B4-BE49-F238E27FC236}">
                <a16:creationId xmlns:a16="http://schemas.microsoft.com/office/drawing/2014/main" id="{C188FD15-D5EE-37FF-E2D9-D85D4E3C8725}"/>
              </a:ext>
            </a:extLst>
          </p:cNvPr>
          <p:cNvSpPr txBox="1">
            <a:spLocks/>
          </p:cNvSpPr>
          <p:nvPr/>
        </p:nvSpPr>
        <p:spPr>
          <a:xfrm>
            <a:off x="628651" y="1518180"/>
            <a:ext cx="4660431" cy="2548494"/>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lnSpc>
                <a:spcPct val="150000"/>
              </a:lnSpc>
              <a:buNone/>
            </a:pPr>
            <a:r>
              <a:rPr lang="nl-NL" sz="1200" b="1" dirty="0">
                <a:solidFill>
                  <a:srgbClr val="202122"/>
                </a:solidFill>
                <a:latin typeface="Roboto" pitchFamily="2" charset="0"/>
                <a:ea typeface="Roboto" pitchFamily="2" charset="0"/>
                <a:cs typeface="Arial"/>
                <a:sym typeface="Arial"/>
              </a:rPr>
              <a:t>Zoekmachines</a:t>
            </a:r>
            <a:endParaRPr lang="nl-NL" sz="800" b="1" dirty="0">
              <a:solidFill>
                <a:srgbClr val="202122"/>
              </a:solidFill>
              <a:latin typeface="Roboto" pitchFamily="2" charset="0"/>
              <a:ea typeface="Roboto" pitchFamily="2" charset="0"/>
              <a:cs typeface="Arial"/>
              <a:sym typeface="Arial"/>
            </a:endParaRPr>
          </a:p>
          <a:p>
            <a:pPr marL="171450" indent="-171450">
              <a:lnSpc>
                <a:spcPct val="150000"/>
              </a:lnSpc>
              <a:spcBef>
                <a:spcPts val="100"/>
              </a:spcBef>
              <a:buFont typeface="Courier New" panose="02070309020205020404" pitchFamily="49" charset="0"/>
              <a:buChar char="o"/>
            </a:pPr>
            <a:r>
              <a:rPr lang="nl-NL" sz="1100" dirty="0">
                <a:solidFill>
                  <a:srgbClr val="202122"/>
                </a:solidFill>
                <a:latin typeface="Roboto" pitchFamily="2" charset="0"/>
                <a:ea typeface="Roboto" pitchFamily="2" charset="0"/>
                <a:cs typeface="Arial"/>
                <a:sym typeface="Arial"/>
              </a:rPr>
              <a:t>Google </a:t>
            </a:r>
            <a:r>
              <a:rPr lang="nl-NL" sz="1100" dirty="0" err="1">
                <a:solidFill>
                  <a:srgbClr val="202122"/>
                </a:solidFill>
                <a:latin typeface="Roboto" pitchFamily="2" charset="0"/>
                <a:ea typeface="Roboto" pitchFamily="2" charset="0"/>
                <a:cs typeface="Arial"/>
                <a:sym typeface="Arial"/>
              </a:rPr>
              <a:t>Dorks</a:t>
            </a:r>
            <a:r>
              <a:rPr lang="nl-NL" sz="1100" dirty="0">
                <a:solidFill>
                  <a:srgbClr val="202122"/>
                </a:solidFill>
                <a:latin typeface="Roboto" pitchFamily="2" charset="0"/>
                <a:ea typeface="Roboto" pitchFamily="2" charset="0"/>
                <a:cs typeface="Arial"/>
                <a:sym typeface="Arial"/>
              </a:rPr>
              <a:t> &amp; geavanceerde zoekopdrachten</a:t>
            </a:r>
          </a:p>
          <a:p>
            <a:pPr marL="171450" indent="-171450">
              <a:lnSpc>
                <a:spcPct val="150000"/>
              </a:lnSpc>
              <a:spcBef>
                <a:spcPts val="100"/>
              </a:spcBef>
              <a:buFont typeface="Courier New" panose="02070309020205020404" pitchFamily="49" charset="0"/>
              <a:buChar char="o"/>
            </a:pPr>
            <a:r>
              <a:rPr lang="nl-NL" sz="1100" dirty="0">
                <a:solidFill>
                  <a:srgbClr val="202122"/>
                </a:solidFill>
                <a:latin typeface="Roboto" pitchFamily="2" charset="0"/>
                <a:ea typeface="Roboto" pitchFamily="2" charset="0"/>
                <a:cs typeface="Arial"/>
                <a:sym typeface="Arial"/>
              </a:rPr>
              <a:t>Gespecialiseerde zoekmachines (bijv. voor URL’s, gebruikersnamen, e-mailadressen)</a:t>
            </a:r>
          </a:p>
          <a:p>
            <a:pPr marL="0" indent="0">
              <a:lnSpc>
                <a:spcPct val="150000"/>
              </a:lnSpc>
              <a:spcBef>
                <a:spcPts val="100"/>
              </a:spcBef>
              <a:buNone/>
            </a:pPr>
            <a:r>
              <a:rPr lang="en-US" sz="1100" b="1" dirty="0">
                <a:latin typeface="Roboto" pitchFamily="2" charset="0"/>
                <a:ea typeface="Roboto" pitchFamily="2" charset="0"/>
              </a:rPr>
              <a:t>Reverse image search (Google, Yandex, Bing)</a:t>
            </a:r>
          </a:p>
          <a:p>
            <a:pPr marL="0" indent="0">
              <a:lnSpc>
                <a:spcPct val="150000"/>
              </a:lnSpc>
              <a:spcBef>
                <a:spcPts val="100"/>
              </a:spcBef>
              <a:buNone/>
            </a:pPr>
            <a:r>
              <a:rPr lang="nl" sz="1100" b="1" dirty="0">
                <a:latin typeface="Roboto" pitchFamily="2" charset="0"/>
                <a:ea typeface="Roboto" pitchFamily="2" charset="0"/>
              </a:rPr>
              <a:t>Kaartapps en satellietbeelden</a:t>
            </a:r>
          </a:p>
          <a:p>
            <a:pPr marL="0" indent="0">
              <a:lnSpc>
                <a:spcPct val="150000"/>
              </a:lnSpc>
              <a:spcBef>
                <a:spcPts val="100"/>
              </a:spcBef>
              <a:buNone/>
            </a:pPr>
            <a:r>
              <a:rPr lang="en-US" sz="1100" b="1" dirty="0">
                <a:latin typeface="Roboto" pitchFamily="2" charset="0"/>
                <a:ea typeface="Roboto" pitchFamily="2" charset="0"/>
              </a:rPr>
              <a:t>Metadata-</a:t>
            </a:r>
            <a:r>
              <a:rPr lang="en-US" sz="1100" b="1" dirty="0" err="1">
                <a:latin typeface="Roboto" pitchFamily="2" charset="0"/>
                <a:ea typeface="Roboto" pitchFamily="2" charset="0"/>
              </a:rPr>
              <a:t>extractie</a:t>
            </a:r>
            <a:r>
              <a:rPr lang="en-US" sz="1100" b="1" dirty="0">
                <a:latin typeface="Roboto" pitchFamily="2" charset="0"/>
                <a:ea typeface="Roboto" pitchFamily="2" charset="0"/>
              </a:rPr>
              <a:t> (</a:t>
            </a:r>
            <a:r>
              <a:rPr lang="en-US" sz="1100" b="1" dirty="0" err="1">
                <a:latin typeface="Roboto" pitchFamily="2" charset="0"/>
                <a:ea typeface="Roboto" pitchFamily="2" charset="0"/>
              </a:rPr>
              <a:t>Exiftool</a:t>
            </a:r>
            <a:r>
              <a:rPr lang="en-US" sz="1100" b="1" dirty="0">
                <a:latin typeface="Roboto" pitchFamily="2" charset="0"/>
                <a:ea typeface="Roboto" pitchFamily="2" charset="0"/>
              </a:rPr>
              <a:t>)</a:t>
            </a:r>
          </a:p>
          <a:p>
            <a:pPr marL="0" indent="0">
              <a:lnSpc>
                <a:spcPct val="150000"/>
              </a:lnSpc>
              <a:spcBef>
                <a:spcPts val="100"/>
              </a:spcBef>
              <a:buNone/>
            </a:pPr>
            <a:r>
              <a:rPr lang="en-US" sz="1100" b="1" dirty="0" err="1">
                <a:latin typeface="Roboto" pitchFamily="2" charset="0"/>
                <a:ea typeface="Roboto" pitchFamily="2" charset="0"/>
              </a:rPr>
              <a:t>InVID</a:t>
            </a:r>
            <a:r>
              <a:rPr lang="en-US" sz="1100" b="1" dirty="0">
                <a:latin typeface="Roboto" pitchFamily="2" charset="0"/>
                <a:ea typeface="Roboto" pitchFamily="2" charset="0"/>
              </a:rPr>
              <a:t> fake news debunker</a:t>
            </a:r>
          </a:p>
          <a:p>
            <a:pPr marL="171450" indent="-171450">
              <a:lnSpc>
                <a:spcPct val="150000"/>
              </a:lnSpc>
              <a:spcBef>
                <a:spcPts val="100"/>
              </a:spcBef>
              <a:buFont typeface="Courier New" panose="02070309020205020404" pitchFamily="49" charset="0"/>
              <a:buChar char="o"/>
            </a:pPr>
            <a:r>
              <a:rPr lang="en-US" sz="1100" dirty="0">
                <a:latin typeface="Roboto" pitchFamily="2" charset="0"/>
                <a:ea typeface="Roboto" pitchFamily="2" charset="0"/>
              </a:rPr>
              <a:t>Toolbox </a:t>
            </a:r>
            <a:r>
              <a:rPr lang="en-US" sz="1100" dirty="0" err="1">
                <a:latin typeface="Roboto" pitchFamily="2" charset="0"/>
                <a:ea typeface="Roboto" pitchFamily="2" charset="0"/>
              </a:rPr>
              <a:t>voor</a:t>
            </a:r>
            <a:r>
              <a:rPr lang="en-US" sz="1100" dirty="0">
                <a:latin typeface="Roboto" pitchFamily="2" charset="0"/>
                <a:ea typeface="Roboto" pitchFamily="2" charset="0"/>
              </a:rPr>
              <a:t> factchecks</a:t>
            </a:r>
          </a:p>
          <a:p>
            <a:pPr marL="0" indent="0">
              <a:lnSpc>
                <a:spcPct val="150000"/>
              </a:lnSpc>
              <a:spcBef>
                <a:spcPts val="100"/>
              </a:spcBef>
              <a:buNone/>
            </a:pPr>
            <a:r>
              <a:rPr lang="en-US" sz="1100" b="1" dirty="0">
                <a:latin typeface="Roboto" pitchFamily="2" charset="0"/>
                <a:ea typeface="Roboto" pitchFamily="2" charset="0"/>
              </a:rPr>
              <a:t>Tracking sites (FlightRadar24, </a:t>
            </a:r>
            <a:r>
              <a:rPr lang="en-US" sz="1100" b="1" dirty="0" err="1">
                <a:latin typeface="Roboto" pitchFamily="2" charset="0"/>
                <a:ea typeface="Roboto" pitchFamily="2" charset="0"/>
              </a:rPr>
              <a:t>MarineTraffic</a:t>
            </a:r>
            <a:r>
              <a:rPr lang="en-US" sz="1100" b="1" dirty="0">
                <a:latin typeface="Roboto" pitchFamily="2" charset="0"/>
                <a:ea typeface="Roboto" pitchFamily="2" charset="0"/>
              </a:rPr>
              <a:t>)</a:t>
            </a:r>
          </a:p>
        </p:txBody>
      </p:sp>
      <p:pic>
        <p:nvPicPr>
          <p:cNvPr id="17" name="Picture 16">
            <a:extLst>
              <a:ext uri="{FF2B5EF4-FFF2-40B4-BE49-F238E27FC236}">
                <a16:creationId xmlns:a16="http://schemas.microsoft.com/office/drawing/2014/main" id="{46933038-148D-166A-F534-BAE164FE8E3F}"/>
              </a:ext>
            </a:extLst>
          </p:cNvPr>
          <p:cNvPicPr>
            <a:picLocks noChangeAspect="1"/>
          </p:cNvPicPr>
          <p:nvPr/>
        </p:nvPicPr>
        <p:blipFill>
          <a:blip r:embed="rId3"/>
          <a:stretch>
            <a:fillRect/>
          </a:stretch>
        </p:blipFill>
        <p:spPr>
          <a:xfrm>
            <a:off x="7070311" y="0"/>
            <a:ext cx="2073689" cy="5143500"/>
          </a:xfrm>
          <a:prstGeom prst="rect">
            <a:avLst/>
          </a:prstGeom>
        </p:spPr>
      </p:pic>
      <p:sp>
        <p:nvSpPr>
          <p:cNvPr id="18" name="Google Shape;178;p26">
            <a:extLst>
              <a:ext uri="{FF2B5EF4-FFF2-40B4-BE49-F238E27FC236}">
                <a16:creationId xmlns:a16="http://schemas.microsoft.com/office/drawing/2014/main" id="{02A0C767-A529-46FE-337A-CA640BBE64E6}"/>
              </a:ext>
            </a:extLst>
          </p:cNvPr>
          <p:cNvSpPr txBox="1"/>
          <p:nvPr/>
        </p:nvSpPr>
        <p:spPr>
          <a:xfrm rot="16200000">
            <a:off x="5969114" y="2015533"/>
            <a:ext cx="2053200" cy="415468"/>
          </a:xfrm>
          <a:prstGeom prst="rect">
            <a:avLst/>
          </a:prstGeom>
          <a:noFill/>
          <a:ln>
            <a:noFill/>
          </a:ln>
        </p:spPr>
        <p:txBody>
          <a:bodyPr spcFirstLastPara="1" wrap="square" lIns="91425" tIns="91425" rIns="91425" bIns="91425" anchor="ctr" anchorCtr="0">
            <a:spAutoFit/>
          </a:bodyPr>
          <a:lstStyle/>
          <a:p>
            <a:pPr marL="0" lvl="0" indent="-457200" algn="r" rtl="0">
              <a:lnSpc>
                <a:spcPct val="200000"/>
              </a:lnSpc>
              <a:spcBef>
                <a:spcPts val="0"/>
              </a:spcBef>
              <a:spcAft>
                <a:spcPts val="0"/>
              </a:spcAft>
              <a:buNone/>
            </a:pPr>
            <a:r>
              <a:rPr lang="en-US" sz="750" dirty="0">
                <a:solidFill>
                  <a:schemeClr val="accent3"/>
                </a:solidFill>
                <a:highlight>
                  <a:srgbClr val="FFFFFF"/>
                </a:highlight>
                <a:latin typeface="Helvetica Neue"/>
                <a:ea typeface="Helvetica Neue"/>
                <a:cs typeface="Helvetica Neue"/>
                <a:sym typeface="Helvetica Neue"/>
              </a:rPr>
              <a:t>https://bellingcat.gitbook.io/toolkit</a:t>
            </a:r>
            <a:endParaRPr sz="750" dirty="0">
              <a:solidFill>
                <a:schemeClr val="accent3"/>
              </a:solidFill>
              <a:highlight>
                <a:srgbClr val="FFFFFF"/>
              </a:highlight>
              <a:latin typeface="Helvetica Neue"/>
              <a:ea typeface="Helvetica Neue"/>
              <a:cs typeface="Helvetica Neue"/>
              <a:sym typeface="Helvetica Neue"/>
            </a:endParaRPr>
          </a:p>
        </p:txBody>
      </p:sp>
    </p:spTree>
    <p:extLst>
      <p:ext uri="{BB962C8B-B14F-4D97-AF65-F5344CB8AC3E}">
        <p14:creationId xmlns:p14="http://schemas.microsoft.com/office/powerpoint/2010/main" val="2420009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1828</Words>
  <Application>Microsoft Office PowerPoint</Application>
  <PresentationFormat>On-screen Show (16:9)</PresentationFormat>
  <Paragraphs>340</Paragraphs>
  <Slides>66</Slides>
  <Notes>66</Notes>
  <HiddenSlides>1</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Roboto</vt:lpstr>
      <vt:lpstr>Arial</vt:lpstr>
      <vt:lpstr>Times New Roman</vt:lpstr>
      <vt:lpstr>Helvetica Neue</vt:lpstr>
      <vt:lpstr>Roboto Black</vt:lpstr>
      <vt:lpstr>Calibri</vt:lpstr>
      <vt:lpstr>Courier New</vt:lpstr>
      <vt:lpstr>office theme</vt:lpstr>
      <vt:lpstr>OSINT</vt:lpstr>
      <vt:lpstr>Open Source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OSINT in verhouding tot journalistieke innovaties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OSINT voor oorlogsgebieden</vt:lpstr>
      <vt:lpstr>PowerPoint Presentation</vt:lpstr>
      <vt:lpstr>PowerPoint Presentation</vt:lpstr>
      <vt:lpstr>PowerPoint Presentation</vt:lpstr>
      <vt:lpstr>PowerPoint Presentation</vt:lpstr>
      <vt:lpstr>Geolocatie: vanaf waar is raket afgevuurd?</vt:lpstr>
      <vt:lpstr>PowerPoint Presentation</vt:lpstr>
      <vt:lpstr>OSINT voor het opsporen van beroemdheden</vt:lpstr>
      <vt:lpstr>PowerPoint Presentation</vt:lpstr>
      <vt:lpstr>Eigen voorbeeld </vt:lpstr>
      <vt:lpstr>PowerPoint Presentation</vt:lpstr>
      <vt:lpstr>PowerPoint Presentation</vt:lpstr>
      <vt:lpstr>PowerPoint Presentation</vt:lpstr>
      <vt:lpstr>PowerPoint Presentation</vt:lpstr>
      <vt:lpstr>Andere foto’s zoeken..</vt:lpstr>
      <vt:lpstr>Nog meer googlen..</vt:lpstr>
      <vt:lpstr>PowerPoint Presentation</vt:lpstr>
      <vt:lpstr>Maar we zijn er nog niet..</vt:lpstr>
      <vt:lpstr>Google Street View</vt:lpstr>
      <vt:lpstr>PowerPoint Presentation</vt:lpstr>
      <vt:lpstr>Opzoeken Inntel Hotels</vt:lpstr>
      <vt:lpstr>Road to Eindhoven</vt:lpstr>
      <vt:lpstr>Om het verhaal af te maken</vt:lpstr>
      <vt:lpstr>Verder OSINT-gebruik </vt:lpstr>
      <vt:lpstr>OSINT Challenge</vt:lpstr>
      <vt:lpstr>15200 W Sunset Blvd, Pacific Palisades, CA 90272, Verenigde Staten</vt:lpstr>
      <vt:lpstr>PowerPoint Presentation</vt:lpstr>
      <vt:lpstr>PowerPoint Presentation</vt:lpstr>
      <vt:lpstr>PowerPoint Presentation</vt:lpstr>
      <vt:lpstr>DISCUSSIE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Jort Siemes</dc:creator>
  <cp:lastModifiedBy>Jort Siemes</cp:lastModifiedBy>
  <cp:revision>98</cp:revision>
  <dcterms:modified xsi:type="dcterms:W3CDTF">2025-03-12T21:51:44Z</dcterms:modified>
</cp:coreProperties>
</file>